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handoutMasterIdLst>
    <p:handoutMasterId r:id="rId44"/>
  </p:handoutMasterIdLst>
  <p:sldIdLst>
    <p:sldId id="261" r:id="rId2"/>
    <p:sldId id="256" r:id="rId3"/>
    <p:sldId id="257" r:id="rId4"/>
    <p:sldId id="263" r:id="rId5"/>
    <p:sldId id="258" r:id="rId6"/>
    <p:sldId id="259" r:id="rId7"/>
    <p:sldId id="260" r:id="rId8"/>
    <p:sldId id="265" r:id="rId9"/>
    <p:sldId id="267" r:id="rId10"/>
    <p:sldId id="282" r:id="rId11"/>
    <p:sldId id="264" r:id="rId12"/>
    <p:sldId id="268" r:id="rId13"/>
    <p:sldId id="283" r:id="rId14"/>
    <p:sldId id="266" r:id="rId15"/>
    <p:sldId id="284" r:id="rId16"/>
    <p:sldId id="269" r:id="rId17"/>
    <p:sldId id="285" r:id="rId18"/>
    <p:sldId id="270" r:id="rId19"/>
    <p:sldId id="286" r:id="rId20"/>
    <p:sldId id="271" r:id="rId21"/>
    <p:sldId id="287" r:id="rId22"/>
    <p:sldId id="272" r:id="rId23"/>
    <p:sldId id="292" r:id="rId24"/>
    <p:sldId id="288" r:id="rId25"/>
    <p:sldId id="290" r:id="rId26"/>
    <p:sldId id="289" r:id="rId27"/>
    <p:sldId id="291" r:id="rId28"/>
    <p:sldId id="281" r:id="rId29"/>
    <p:sldId id="293" r:id="rId30"/>
    <p:sldId id="273" r:id="rId31"/>
    <p:sldId id="275" r:id="rId32"/>
    <p:sldId id="294" r:id="rId33"/>
    <p:sldId id="274" r:id="rId34"/>
    <p:sldId id="297" r:id="rId35"/>
    <p:sldId id="298" r:id="rId36"/>
    <p:sldId id="295" r:id="rId37"/>
    <p:sldId id="276" r:id="rId38"/>
    <p:sldId id="278" r:id="rId39"/>
    <p:sldId id="277" r:id="rId40"/>
    <p:sldId id="296" r:id="rId41"/>
    <p:sldId id="279" r:id="rId42"/>
    <p:sldId id="280" r:id="rId43"/>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7" d="100"/>
          <a:sy n="67" d="100"/>
        </p:scale>
        <p:origin x="-2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bwMode="auto">
          <a:xfrm>
            <a:off x="0" y="0"/>
            <a:ext cx="2971800" cy="46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0243" name="Rectangle 1027"/>
          <p:cNvSpPr>
            <a:spLocks noGrp="1" noChangeArrowheads="1"/>
          </p:cNvSpPr>
          <p:nvPr>
            <p:ph type="dt" sz="quarter" idx="1"/>
          </p:nvPr>
        </p:nvSpPr>
        <p:spPr bwMode="auto">
          <a:xfrm>
            <a:off x="3886200" y="0"/>
            <a:ext cx="2971800" cy="46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0244" name="Rectangle 1028"/>
          <p:cNvSpPr>
            <a:spLocks noGrp="1" noChangeArrowheads="1"/>
          </p:cNvSpPr>
          <p:nvPr>
            <p:ph type="ftr" sz="quarter" idx="2"/>
          </p:nvPr>
        </p:nvSpPr>
        <p:spPr bwMode="auto">
          <a:xfrm>
            <a:off x="0" y="8831960"/>
            <a:ext cx="2971800" cy="4644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10245" name="Rectangle 1029"/>
          <p:cNvSpPr>
            <a:spLocks noGrp="1" noChangeArrowheads="1"/>
          </p:cNvSpPr>
          <p:nvPr>
            <p:ph type="sldNum" sz="quarter" idx="3"/>
          </p:nvPr>
        </p:nvSpPr>
        <p:spPr bwMode="auto">
          <a:xfrm>
            <a:off x="3886200" y="8831960"/>
            <a:ext cx="2971800" cy="4644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45D5491-482F-4402-B4E1-C8C8EBBAA745}" type="slidenum">
              <a:rPr lang="en-GB"/>
              <a:pPr>
                <a:defRPr/>
              </a:pPr>
              <a:t>‹#›</a:t>
            </a:fld>
            <a:endParaRPr lang="en-GB"/>
          </a:p>
        </p:txBody>
      </p:sp>
    </p:spTree>
    <p:extLst>
      <p:ext uri="{BB962C8B-B14F-4D97-AF65-F5344CB8AC3E}">
        <p14:creationId xmlns:p14="http://schemas.microsoft.com/office/powerpoint/2010/main" val="38302112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en-GB"/>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GB"/>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871DAB74-CA3E-43A9-B76C-4ACF6CD50C40}"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90A01603-029E-4A1F-BDE0-9A7477F5A0A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GB"/>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GB"/>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8BECD52A-CE42-4A5D-AB4A-320EF28581B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CA"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C211A3C9-2F8A-4EC5-B22A-E14B857D5AA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C0ECF393-8907-4AA3-BB43-C1B9A0067EA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GB"/>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GB"/>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B2E32DA8-7422-43F8-8C35-7DC4529C8FA5}"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EC985930-7613-4CAE-AB22-D4FE9598105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GB"/>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15"/>
          <p:cNvSpPr>
            <a:spLocks noGrp="1"/>
          </p:cNvSpPr>
          <p:nvPr>
            <p:ph type="sldNum" sz="quarter" idx="12"/>
          </p:nvPr>
        </p:nvSpPr>
        <p:spPr/>
        <p:txBody>
          <a:bodyPr/>
          <a:lstStyle>
            <a:lvl1pPr>
              <a:defRPr/>
            </a:lvl1pPr>
          </a:lstStyle>
          <a:p>
            <a:pPr>
              <a:defRPr/>
            </a:pPr>
            <a:fld id="{D584B3DB-8249-455D-B489-DE1576F80DC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15"/>
          <p:cNvSpPr>
            <a:spLocks noGrp="1"/>
          </p:cNvSpPr>
          <p:nvPr>
            <p:ph type="sldNum" sz="quarter" idx="12"/>
          </p:nvPr>
        </p:nvSpPr>
        <p:spPr/>
        <p:txBody>
          <a:bodyPr/>
          <a:lstStyle>
            <a:lvl1pPr>
              <a:defRPr/>
            </a:lvl1pPr>
          </a:lstStyle>
          <a:p>
            <a:pPr>
              <a:defRPr/>
            </a:pPr>
            <a:fld id="{6731506C-D488-46EE-AD25-27CB95BDC78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GB"/>
          </a:p>
        </p:txBody>
      </p:sp>
      <p:sp>
        <p:nvSpPr>
          <p:cNvPr id="3" name="Footer Placeholder 3"/>
          <p:cNvSpPr>
            <a:spLocks noGrp="1"/>
          </p:cNvSpPr>
          <p:nvPr>
            <p:ph type="ftr" sz="quarter" idx="11"/>
          </p:nvPr>
        </p:nvSpPr>
        <p:spPr/>
        <p:txBody>
          <a:bodyPr/>
          <a:lstStyle>
            <a:lvl1pPr>
              <a:defRPr/>
            </a:lvl1pPr>
          </a:lstStyle>
          <a:p>
            <a:pPr>
              <a:defRPr/>
            </a:pPr>
            <a:endParaRPr lang="en-GB"/>
          </a:p>
        </p:txBody>
      </p:sp>
      <p:sp>
        <p:nvSpPr>
          <p:cNvPr id="4" name="Slide Number Placeholder 15"/>
          <p:cNvSpPr>
            <a:spLocks noGrp="1"/>
          </p:cNvSpPr>
          <p:nvPr>
            <p:ph type="sldNum" sz="quarter" idx="12"/>
          </p:nvPr>
        </p:nvSpPr>
        <p:spPr/>
        <p:txBody>
          <a:bodyPr/>
          <a:lstStyle>
            <a:lvl1pPr>
              <a:defRPr/>
            </a:lvl1pPr>
          </a:lstStyle>
          <a:p>
            <a:pPr>
              <a:defRPr/>
            </a:pPr>
            <a:fld id="{1F144E8F-C093-4023-8F23-DE3D576E6A1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0E2F0970-59B3-4774-8EB7-47556453214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GB"/>
          </a:p>
        </p:txBody>
      </p:sp>
      <p:sp>
        <p:nvSpPr>
          <p:cNvPr id="8" name="Footer Placeholder 5"/>
          <p:cNvSpPr>
            <a:spLocks noGrp="1"/>
          </p:cNvSpPr>
          <p:nvPr>
            <p:ph type="ftr" sz="quarter" idx="11"/>
          </p:nvPr>
        </p:nvSpPr>
        <p:spPr/>
        <p:txBody>
          <a:bodyPr/>
          <a:lstStyle>
            <a:lvl1pPr>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a:lvl1pPr>
            <a:extLst/>
          </a:lstStyle>
          <a:p>
            <a:pPr>
              <a:defRPr/>
            </a:pPr>
            <a:fld id="{2D425E84-B7C9-4B0D-903C-13276D949357}"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cs typeface="+mn-cs"/>
              </a:defRPr>
            </a:lvl1pPr>
            <a:extLst/>
          </a:lstStyle>
          <a:p>
            <a:pPr>
              <a:defRPr/>
            </a:pPr>
            <a:endParaRPr lang="en-GB"/>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cs typeface="+mn-cs"/>
              </a:defRPr>
            </a:lvl1pPr>
            <a:extLst/>
          </a:lstStyle>
          <a:p>
            <a:pPr>
              <a:defRPr/>
            </a:pPr>
            <a:endParaRPr lang="en-GB"/>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smtClean="0">
                <a:solidFill>
                  <a:schemeClr val="tx2"/>
                </a:solidFill>
                <a:cs typeface="+mn-cs"/>
              </a:defRPr>
            </a:lvl1pPr>
            <a:extLst/>
          </a:lstStyle>
          <a:p>
            <a:pPr>
              <a:defRPr/>
            </a:pPr>
            <a:fld id="{1C0DAF56-1A93-405A-8318-5990745AB5B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7" r:id="rId1"/>
    <p:sldLayoutId id="2147483680" r:id="rId2"/>
    <p:sldLayoutId id="2147483688" r:id="rId3"/>
    <p:sldLayoutId id="2147483681" r:id="rId4"/>
    <p:sldLayoutId id="2147483682" r:id="rId5"/>
    <p:sldLayoutId id="2147483683" r:id="rId6"/>
    <p:sldLayoutId id="2147483684" r:id="rId7"/>
    <p:sldLayoutId id="2147483685" r:id="rId8"/>
    <p:sldLayoutId id="2147483689" r:id="rId9"/>
    <p:sldLayoutId id="2147483686" r:id="rId10"/>
    <p:sldLayoutId id="2147483690" r:id="rId11"/>
    <p:sldLayoutId id="2147483691" r:id="rId12"/>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10CF9B"/>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10CF9B"/>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10CF9B"/>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10CF9B"/>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XoJoj3N-vX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6"/>
          <p:cNvPicPr>
            <a:picLocks noChangeAspect="1" noChangeArrowheads="1"/>
          </p:cNvPicPr>
          <p:nvPr/>
        </p:nvPicPr>
        <p:blipFill>
          <a:blip r:embed="rId2" cstate="print"/>
          <a:srcRect/>
          <a:stretch>
            <a:fillRect/>
          </a:stretch>
        </p:blipFill>
        <p:spPr bwMode="auto">
          <a:xfrm>
            <a:off x="1547664" y="0"/>
            <a:ext cx="5544616" cy="6858000"/>
          </a:xfrm>
          <a:prstGeom prst="rect">
            <a:avLst/>
          </a:prstGeom>
          <a:noFill/>
          <a:ln w="9525">
            <a:noFill/>
            <a:miter lim="800000"/>
            <a:headEnd/>
            <a:tailEnd/>
          </a:ln>
        </p:spPr>
      </p:pic>
      <p:sp>
        <p:nvSpPr>
          <p:cNvPr id="7171" name="AutoShape 1027"/>
          <p:cNvSpPr>
            <a:spLocks noChangeArrowheads="1"/>
          </p:cNvSpPr>
          <p:nvPr/>
        </p:nvSpPr>
        <p:spPr bwMode="auto">
          <a:xfrm>
            <a:off x="0" y="836712"/>
            <a:ext cx="1752600" cy="2667000"/>
          </a:xfrm>
          <a:prstGeom prst="cloudCallout">
            <a:avLst>
              <a:gd name="adj1" fmla="val -56523"/>
              <a:gd name="adj2" fmla="val 71903"/>
            </a:avLst>
          </a:prstGeom>
          <a:solidFill>
            <a:schemeClr val="accent1"/>
          </a:solidFill>
          <a:ln w="9525">
            <a:solidFill>
              <a:schemeClr val="tx1"/>
            </a:solidFill>
            <a:round/>
            <a:headEnd/>
            <a:tailEnd/>
          </a:ln>
        </p:spPr>
        <p:txBody>
          <a:bodyPr/>
          <a:lstStyle/>
          <a:p>
            <a:pPr algn="ctr"/>
            <a:r>
              <a:rPr lang="en-GB" dirty="0"/>
              <a:t>Write down 5 things you notice</a:t>
            </a:r>
          </a:p>
        </p:txBody>
      </p:sp>
      <p:sp>
        <p:nvSpPr>
          <p:cNvPr id="7172" name="AutoShape 1028"/>
          <p:cNvSpPr>
            <a:spLocks noChangeArrowheads="1"/>
          </p:cNvSpPr>
          <p:nvPr/>
        </p:nvSpPr>
        <p:spPr bwMode="auto">
          <a:xfrm>
            <a:off x="6660232" y="3733800"/>
            <a:ext cx="2819400" cy="3124200"/>
          </a:xfrm>
          <a:prstGeom prst="cloudCallout">
            <a:avLst>
              <a:gd name="adj1" fmla="val -64190"/>
              <a:gd name="adj2" fmla="val 41769"/>
            </a:avLst>
          </a:prstGeom>
          <a:solidFill>
            <a:schemeClr val="accent1"/>
          </a:solidFill>
          <a:ln w="9525">
            <a:solidFill>
              <a:schemeClr val="tx1"/>
            </a:solidFill>
            <a:round/>
            <a:headEnd/>
            <a:tailEnd/>
          </a:ln>
        </p:spPr>
        <p:txBody>
          <a:bodyPr/>
          <a:lstStyle/>
          <a:p>
            <a:pPr algn="ctr"/>
            <a:r>
              <a:rPr lang="en-GB" dirty="0"/>
              <a:t>What does this source tell us about the attitude to Germany in 1919?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0-#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500" fill="hold"/>
                                        <p:tgtEl>
                                          <p:spTgt spid="7170"/>
                                        </p:tgtEl>
                                        <p:attrNameLst>
                                          <p:attrName>ppt_w</p:attrName>
                                        </p:attrNameLst>
                                      </p:cBhvr>
                                      <p:tavLst>
                                        <p:tav tm="0">
                                          <p:val>
                                            <p:fltVal val="0"/>
                                          </p:val>
                                        </p:tav>
                                        <p:tav tm="100000">
                                          <p:val>
                                            <p:strVal val="#ppt_w"/>
                                          </p:val>
                                        </p:tav>
                                      </p:tavLst>
                                    </p:anim>
                                    <p:anim calcmode="lin" valueType="num">
                                      <p:cBhvr>
                                        <p:cTn id="20" dur="5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autoUpdateAnimBg="0"/>
      <p:bldP spid="7172"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normAutofit fontScale="90000"/>
          </a:bodyPr>
          <a:lstStyle/>
          <a:p>
            <a:pPr fontAlgn="auto">
              <a:spcAft>
                <a:spcPts val="0"/>
              </a:spcAft>
              <a:defRPr/>
            </a:pPr>
            <a:r>
              <a:rPr lang="en-CA" dirty="0" smtClean="0"/>
              <a:t>USA under Wilson (continued)</a:t>
            </a:r>
            <a:endParaRPr lang="en-CA" dirty="0"/>
          </a:p>
        </p:txBody>
      </p:sp>
      <p:sp>
        <p:nvSpPr>
          <p:cNvPr id="15363" name="Content Placeholder 2"/>
          <p:cNvSpPr>
            <a:spLocks noGrp="1"/>
          </p:cNvSpPr>
          <p:nvPr>
            <p:ph idx="1"/>
          </p:nvPr>
        </p:nvSpPr>
        <p:spPr>
          <a:xfrm>
            <a:off x="457200" y="1484784"/>
            <a:ext cx="7571184" cy="4971579"/>
          </a:xfrm>
        </p:spPr>
        <p:txBody>
          <a:bodyPr/>
          <a:lstStyle/>
          <a:p>
            <a:pPr lvl="1"/>
            <a:endParaRPr lang="en-CA" dirty="0" smtClean="0"/>
          </a:p>
          <a:p>
            <a:pPr lvl="1"/>
            <a:r>
              <a:rPr lang="en-CA" sz="2600" dirty="0" smtClean="0"/>
              <a:t>A </a:t>
            </a:r>
            <a:r>
              <a:rPr lang="en-CA" sz="2600" b="1" dirty="0" smtClean="0"/>
              <a:t>League of Nations </a:t>
            </a:r>
            <a:r>
              <a:rPr lang="en-CA" sz="2600" dirty="0" smtClean="0"/>
              <a:t>should be set up to settle disputes between countries in the future. </a:t>
            </a:r>
          </a:p>
          <a:p>
            <a:pPr lvl="2"/>
            <a:endParaRPr lang="en-CA" dirty="0" smtClean="0"/>
          </a:p>
          <a:p>
            <a:pPr lvl="2"/>
            <a:r>
              <a:rPr lang="en-CA" sz="2400" dirty="0" smtClean="0"/>
              <a:t>Many politicians, especially senators who must approve (ratify) in the US opposed the League of Nations because they feared it would tell the US what to do or where to fight.  This leads them to oppose treaty.</a:t>
            </a:r>
          </a:p>
        </p:txBody>
      </p:sp>
    </p:spTree>
    <p:extLst>
      <p:ext uri="{BB962C8B-B14F-4D97-AF65-F5344CB8AC3E}">
        <p14:creationId xmlns:p14="http://schemas.microsoft.com/office/powerpoint/2010/main" val="414563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1143000"/>
          </a:xfrm>
        </p:spPr>
        <p:txBody>
          <a:bodyPr>
            <a:normAutofit fontScale="90000"/>
          </a:bodyPr>
          <a:lstStyle/>
          <a:p>
            <a:pPr fontAlgn="auto">
              <a:spcAft>
                <a:spcPts val="0"/>
              </a:spcAft>
              <a:defRPr/>
            </a:pPr>
            <a:r>
              <a:rPr lang="en-CA" dirty="0" smtClean="0"/>
              <a:t>What the Big Three wanted – France under Clemenceau</a:t>
            </a:r>
            <a:endParaRPr lang="en-CA" dirty="0"/>
          </a:p>
        </p:txBody>
      </p:sp>
      <p:sp>
        <p:nvSpPr>
          <p:cNvPr id="16387" name="Content Placeholder 5"/>
          <p:cNvSpPr>
            <a:spLocks noGrp="1"/>
          </p:cNvSpPr>
          <p:nvPr>
            <p:ph idx="1"/>
          </p:nvPr>
        </p:nvSpPr>
        <p:spPr>
          <a:xfrm>
            <a:off x="457200" y="2143125"/>
            <a:ext cx="7239000" cy="4382219"/>
          </a:xfrm>
        </p:spPr>
        <p:txBody>
          <a:bodyPr/>
          <a:lstStyle/>
          <a:p>
            <a:r>
              <a:rPr lang="en-CA" sz="2800" b="1" dirty="0" smtClean="0"/>
              <a:t>Clemenceau wanted Germany to pay </a:t>
            </a:r>
            <a:r>
              <a:rPr lang="en-CA" sz="2800" dirty="0" smtClean="0"/>
              <a:t>for all the damages France had suffered during the four years of fighting.</a:t>
            </a:r>
          </a:p>
          <a:p>
            <a:endParaRPr lang="en-CA" sz="2800" dirty="0" smtClean="0"/>
          </a:p>
          <a:p>
            <a:r>
              <a:rPr lang="en-CA" sz="2800" dirty="0" smtClean="0"/>
              <a:t>France had been attacked by Germany twice in the past century.</a:t>
            </a:r>
          </a:p>
          <a:p>
            <a:endParaRPr lang="en-CA" sz="2800" dirty="0" smtClean="0"/>
          </a:p>
          <a:p>
            <a:r>
              <a:rPr lang="en-CA" sz="2800" dirty="0" smtClean="0"/>
              <a:t>He also wanted to </a:t>
            </a:r>
            <a:r>
              <a:rPr lang="en-CA" sz="2800" b="1" dirty="0" smtClean="0"/>
              <a:t>make sure a war like this would never happen again.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CA" dirty="0" smtClean="0"/>
              <a:t>France under Clemenceau (Continued)</a:t>
            </a:r>
            <a:endParaRPr lang="en-CA" dirty="0"/>
          </a:p>
        </p:txBody>
      </p:sp>
      <p:sp>
        <p:nvSpPr>
          <p:cNvPr id="17411" name="Content Placeholder 2"/>
          <p:cNvSpPr>
            <a:spLocks noGrp="1"/>
          </p:cNvSpPr>
          <p:nvPr>
            <p:ph idx="1"/>
          </p:nvPr>
        </p:nvSpPr>
        <p:spPr>
          <a:xfrm>
            <a:off x="457200" y="1988839"/>
            <a:ext cx="7643192" cy="4467523"/>
          </a:xfrm>
        </p:spPr>
        <p:txBody>
          <a:bodyPr/>
          <a:lstStyle/>
          <a:p>
            <a:r>
              <a:rPr lang="en-CA" sz="2800" dirty="0" smtClean="0"/>
              <a:t>He had </a:t>
            </a:r>
            <a:r>
              <a:rPr lang="en-CA" sz="2800" b="1" dirty="0" smtClean="0"/>
              <a:t>three main demands</a:t>
            </a:r>
            <a:r>
              <a:rPr lang="en-CA" sz="2800" dirty="0" smtClean="0"/>
              <a:t>:	</a:t>
            </a:r>
          </a:p>
          <a:p>
            <a:pPr lvl="1"/>
            <a:endParaRPr lang="en-CA" dirty="0" smtClean="0"/>
          </a:p>
          <a:p>
            <a:pPr lvl="1"/>
            <a:r>
              <a:rPr lang="en-CA" sz="2600" dirty="0" smtClean="0"/>
              <a:t>1) Germany must </a:t>
            </a:r>
            <a:r>
              <a:rPr lang="en-CA" sz="2600" b="1" dirty="0" smtClean="0"/>
              <a:t>return Alsace-Lorraine to France</a:t>
            </a:r>
            <a:r>
              <a:rPr lang="en-CA" sz="2600" dirty="0" smtClean="0"/>
              <a:t>; this had been taken by Germany in 1871.</a:t>
            </a:r>
          </a:p>
          <a:p>
            <a:pPr lvl="1"/>
            <a:endParaRPr lang="en-CA" sz="2600" dirty="0" smtClean="0"/>
          </a:p>
          <a:p>
            <a:pPr lvl="1"/>
            <a:r>
              <a:rPr lang="en-CA" sz="2600" dirty="0" smtClean="0"/>
              <a:t>2) Germany must </a:t>
            </a:r>
            <a:r>
              <a:rPr lang="en-CA" sz="2600" b="1" dirty="0" smtClean="0"/>
              <a:t>pay Reparations to France </a:t>
            </a:r>
            <a:r>
              <a:rPr lang="en-CA" sz="2600" dirty="0" smtClean="0"/>
              <a:t>to cover the cost of rebuilding the parts of France that had been destroyed during the war (750,00 houses and 23,00 factories).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CA" dirty="0" smtClean="0"/>
              <a:t>France under Clemenceau (Continued)</a:t>
            </a:r>
            <a:endParaRPr lang="en-CA" dirty="0"/>
          </a:p>
        </p:txBody>
      </p:sp>
      <p:sp>
        <p:nvSpPr>
          <p:cNvPr id="17411" name="Content Placeholder 2"/>
          <p:cNvSpPr>
            <a:spLocks noGrp="1"/>
          </p:cNvSpPr>
          <p:nvPr>
            <p:ph idx="1"/>
          </p:nvPr>
        </p:nvSpPr>
        <p:spPr>
          <a:xfrm>
            <a:off x="457200" y="2276872"/>
            <a:ext cx="7643192" cy="4179490"/>
          </a:xfrm>
        </p:spPr>
        <p:txBody>
          <a:bodyPr/>
          <a:lstStyle/>
          <a:p>
            <a:r>
              <a:rPr lang="en-CA" sz="2800" dirty="0" smtClean="0"/>
              <a:t>He had </a:t>
            </a:r>
            <a:r>
              <a:rPr lang="en-CA" sz="2800" b="1" dirty="0" smtClean="0"/>
              <a:t>three main demands</a:t>
            </a:r>
            <a:r>
              <a:rPr lang="en-CA" sz="2800" dirty="0" smtClean="0"/>
              <a:t>:	</a:t>
            </a:r>
          </a:p>
          <a:p>
            <a:pPr lvl="1"/>
            <a:endParaRPr lang="en-CA" dirty="0" smtClean="0"/>
          </a:p>
          <a:p>
            <a:pPr lvl="1"/>
            <a:r>
              <a:rPr lang="en-CA" sz="2600" dirty="0" smtClean="0"/>
              <a:t>3) France should be allowed to </a:t>
            </a:r>
            <a:r>
              <a:rPr lang="en-CA" sz="2600" b="1" dirty="0" smtClean="0"/>
              <a:t>take possession of the Rhineland</a:t>
            </a:r>
            <a:r>
              <a:rPr lang="en-CA" sz="2600" dirty="0" smtClean="0"/>
              <a:t> (the near the River Rhine); this was to stop Germany from attacking France in the future.</a:t>
            </a:r>
          </a:p>
        </p:txBody>
      </p:sp>
    </p:spTree>
    <p:extLst>
      <p:ext uri="{BB962C8B-B14F-4D97-AF65-F5344CB8AC3E}">
        <p14:creationId xmlns:p14="http://schemas.microsoft.com/office/powerpoint/2010/main" val="316570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452776"/>
          </a:xfrm>
        </p:spPr>
        <p:txBody>
          <a:bodyPr>
            <a:normAutofit fontScale="90000"/>
          </a:bodyPr>
          <a:lstStyle/>
          <a:p>
            <a:pPr fontAlgn="auto">
              <a:spcAft>
                <a:spcPts val="0"/>
              </a:spcAft>
              <a:defRPr/>
            </a:pPr>
            <a:r>
              <a:rPr lang="en-CA" dirty="0" smtClean="0"/>
              <a:t>What the Big Three wanted – Great Britain under </a:t>
            </a:r>
            <a:br>
              <a:rPr lang="en-CA" dirty="0" smtClean="0"/>
            </a:br>
            <a:r>
              <a:rPr lang="en-CA" dirty="0" smtClean="0"/>
              <a:t>Lloyd George</a:t>
            </a:r>
            <a:endParaRPr lang="en-CA" dirty="0"/>
          </a:p>
        </p:txBody>
      </p:sp>
      <p:sp>
        <p:nvSpPr>
          <p:cNvPr id="3" name="Content Placeholder 2"/>
          <p:cNvSpPr>
            <a:spLocks noGrp="1"/>
          </p:cNvSpPr>
          <p:nvPr>
            <p:ph idx="1"/>
          </p:nvPr>
        </p:nvSpPr>
        <p:spPr>
          <a:xfrm>
            <a:off x="457200" y="2204864"/>
            <a:ext cx="7239000" cy="4653136"/>
          </a:xfrm>
        </p:spPr>
        <p:txBody>
          <a:bodyPr>
            <a:normAutofit/>
          </a:bodyPr>
          <a:lstStyle/>
          <a:p>
            <a:pPr marL="274320" indent="-274320" fontAlgn="auto">
              <a:spcAft>
                <a:spcPts val="0"/>
              </a:spcAft>
              <a:buFont typeface="Wingdings 2"/>
              <a:buChar char=""/>
              <a:defRPr/>
            </a:pPr>
            <a:r>
              <a:rPr lang="en-CA" sz="2800" dirty="0" smtClean="0"/>
              <a:t>In </a:t>
            </a:r>
            <a:r>
              <a:rPr lang="en-CA" sz="2800" b="1" dirty="0" smtClean="0"/>
              <a:t>Britain</a:t>
            </a:r>
            <a:r>
              <a:rPr lang="en-CA" sz="2800" dirty="0" smtClean="0"/>
              <a:t> most people wanted Germany to be punished: “Make Germany Pay” and “Squeeze them until the pips squeak” were popular slogans, but </a:t>
            </a:r>
            <a:r>
              <a:rPr lang="en-CA" sz="2800" b="1" dirty="0" smtClean="0"/>
              <a:t>Lloyd George </a:t>
            </a:r>
            <a:r>
              <a:rPr lang="en-CA" sz="2800" dirty="0" smtClean="0"/>
              <a:t>believed that:</a:t>
            </a:r>
          </a:p>
          <a:p>
            <a:pPr marL="0" indent="0" fontAlgn="auto">
              <a:spcAft>
                <a:spcPts val="0"/>
              </a:spcAft>
              <a:buNone/>
              <a:defRPr/>
            </a:pPr>
            <a:endParaRPr lang="en-CA" sz="2800" dirty="0" smtClean="0"/>
          </a:p>
          <a:p>
            <a:pPr marL="521208" lvl="1" fontAlgn="auto">
              <a:spcAft>
                <a:spcPts val="0"/>
              </a:spcAft>
              <a:buClr>
                <a:schemeClr val="accent4"/>
              </a:buClr>
              <a:buFont typeface="Wingdings 2"/>
              <a:buChar char=""/>
              <a:defRPr/>
            </a:pPr>
            <a:r>
              <a:rPr lang="en-CA" sz="2600" b="1" dirty="0" smtClean="0">
                <a:solidFill>
                  <a:schemeClr val="tx1">
                    <a:tint val="85000"/>
                  </a:schemeClr>
                </a:solidFill>
              </a:rPr>
              <a:t>Germany should not be treated too harshly</a:t>
            </a:r>
            <a:r>
              <a:rPr lang="en-CA" sz="2600" dirty="0" smtClean="0">
                <a:solidFill>
                  <a:schemeClr val="tx1">
                    <a:tint val="85000"/>
                  </a:schemeClr>
                </a:solidFill>
              </a:rPr>
              <a:t>; it would only lead to more trouble in the future – feared would fall into the hands of communist Russia.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CA" dirty="0" smtClean="0"/>
              <a:t>What the Big Three wanted – Great Britain under George</a:t>
            </a:r>
            <a:endParaRPr lang="en-CA" dirty="0"/>
          </a:p>
        </p:txBody>
      </p:sp>
      <p:sp>
        <p:nvSpPr>
          <p:cNvPr id="3" name="Content Placeholder 2"/>
          <p:cNvSpPr>
            <a:spLocks noGrp="1"/>
          </p:cNvSpPr>
          <p:nvPr>
            <p:ph idx="1"/>
          </p:nvPr>
        </p:nvSpPr>
        <p:spPr>
          <a:xfrm>
            <a:off x="457200" y="2348880"/>
            <a:ext cx="7239000" cy="4107482"/>
          </a:xfrm>
        </p:spPr>
        <p:txBody>
          <a:bodyPr>
            <a:normAutofit/>
          </a:bodyPr>
          <a:lstStyle/>
          <a:p>
            <a:pPr marL="521208" lvl="1" fontAlgn="auto">
              <a:spcAft>
                <a:spcPts val="0"/>
              </a:spcAft>
              <a:buClr>
                <a:schemeClr val="accent4"/>
              </a:buClr>
              <a:buFont typeface="Wingdings 2"/>
              <a:buChar char=""/>
              <a:defRPr/>
            </a:pPr>
            <a:r>
              <a:rPr lang="en-CA" sz="2600" dirty="0" smtClean="0">
                <a:solidFill>
                  <a:schemeClr val="tx1">
                    <a:tint val="85000"/>
                  </a:schemeClr>
                </a:solidFill>
              </a:rPr>
              <a:t>Germany should be </a:t>
            </a:r>
            <a:r>
              <a:rPr lang="en-CA" sz="2600" b="1" dirty="0" smtClean="0">
                <a:solidFill>
                  <a:schemeClr val="tx1">
                    <a:tint val="85000"/>
                  </a:schemeClr>
                </a:solidFill>
              </a:rPr>
              <a:t>allowed to recover</a:t>
            </a:r>
            <a:r>
              <a:rPr lang="en-CA" sz="2600" dirty="0" smtClean="0">
                <a:solidFill>
                  <a:schemeClr val="tx1">
                    <a:tint val="85000"/>
                  </a:schemeClr>
                </a:solidFill>
              </a:rPr>
              <a:t>.</a:t>
            </a:r>
          </a:p>
          <a:p>
            <a:pPr marL="521208" lvl="1" fontAlgn="auto">
              <a:spcAft>
                <a:spcPts val="0"/>
              </a:spcAft>
              <a:buClr>
                <a:schemeClr val="accent4"/>
              </a:buClr>
              <a:buFont typeface="Wingdings 2"/>
              <a:buChar char=""/>
              <a:defRPr/>
            </a:pPr>
            <a:endParaRPr lang="en-CA" sz="2600" dirty="0" smtClean="0">
              <a:solidFill>
                <a:schemeClr val="tx1">
                  <a:tint val="85000"/>
                </a:schemeClr>
              </a:solidFill>
            </a:endParaRPr>
          </a:p>
          <a:p>
            <a:pPr marL="521208" lvl="1" fontAlgn="auto">
              <a:spcAft>
                <a:spcPts val="0"/>
              </a:spcAft>
              <a:buClr>
                <a:schemeClr val="accent4"/>
              </a:buClr>
              <a:buFont typeface="Wingdings 2"/>
              <a:buChar char=""/>
              <a:defRPr/>
            </a:pPr>
            <a:r>
              <a:rPr lang="en-CA" sz="2600" dirty="0" smtClean="0">
                <a:solidFill>
                  <a:schemeClr val="tx1">
                    <a:tint val="85000"/>
                  </a:schemeClr>
                </a:solidFill>
              </a:rPr>
              <a:t>France should </a:t>
            </a:r>
            <a:r>
              <a:rPr lang="en-CA" sz="2600" b="1" dirty="0" smtClean="0">
                <a:solidFill>
                  <a:schemeClr val="tx1">
                    <a:tint val="85000"/>
                  </a:schemeClr>
                </a:solidFill>
              </a:rPr>
              <a:t>not be allowed to take the Rhineland.  </a:t>
            </a:r>
          </a:p>
          <a:p>
            <a:pPr marL="759333" lvl="2" fontAlgn="auto">
              <a:spcAft>
                <a:spcPts val="0"/>
              </a:spcAft>
              <a:buClr>
                <a:schemeClr val="accent4"/>
              </a:buClr>
              <a:buFont typeface="Wingdings 2"/>
              <a:buChar char=""/>
              <a:defRPr/>
            </a:pPr>
            <a:r>
              <a:rPr lang="en-CA" sz="2600" dirty="0" smtClean="0">
                <a:solidFill>
                  <a:schemeClr val="tx1">
                    <a:tint val="85000"/>
                  </a:schemeClr>
                </a:solidFill>
              </a:rPr>
              <a:t>Lloyd George was only prepared to make the Rhineland </a:t>
            </a:r>
            <a:r>
              <a:rPr lang="en-CA" sz="2600" b="1" dirty="0" smtClean="0">
                <a:solidFill>
                  <a:schemeClr val="tx1">
                    <a:tint val="85000"/>
                  </a:schemeClr>
                </a:solidFill>
              </a:rPr>
              <a:t>“demilitarized”.</a:t>
            </a:r>
          </a:p>
        </p:txBody>
      </p:sp>
    </p:spTree>
    <p:extLst>
      <p:ext uri="{BB962C8B-B14F-4D97-AF65-F5344CB8AC3E}">
        <p14:creationId xmlns:p14="http://schemas.microsoft.com/office/powerpoint/2010/main" val="246578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fontScale="90000"/>
          </a:bodyPr>
          <a:lstStyle/>
          <a:p>
            <a:pPr fontAlgn="auto">
              <a:spcAft>
                <a:spcPts val="0"/>
              </a:spcAft>
              <a:defRPr/>
            </a:pPr>
            <a:r>
              <a:rPr lang="en-CA" dirty="0" smtClean="0"/>
              <a:t>The Paris peace conference (1)</a:t>
            </a:r>
            <a:endParaRPr lang="en-CA" dirty="0"/>
          </a:p>
        </p:txBody>
      </p:sp>
      <p:sp>
        <p:nvSpPr>
          <p:cNvPr id="19459" name="Content Placeholder 2"/>
          <p:cNvSpPr>
            <a:spLocks noGrp="1"/>
          </p:cNvSpPr>
          <p:nvPr>
            <p:ph idx="1"/>
          </p:nvPr>
        </p:nvSpPr>
        <p:spPr>
          <a:xfrm>
            <a:off x="457200" y="2132856"/>
            <a:ext cx="7239000" cy="4323506"/>
          </a:xfrm>
        </p:spPr>
        <p:txBody>
          <a:bodyPr/>
          <a:lstStyle/>
          <a:p>
            <a:pPr marL="273050" lvl="1" indent="-273050">
              <a:spcBef>
                <a:spcPts val="600"/>
              </a:spcBef>
              <a:buClr>
                <a:schemeClr val="tx2"/>
              </a:buClr>
              <a:buSzPct val="73000"/>
              <a:buFont typeface="Wingdings 2" pitchFamily="18" charset="2"/>
              <a:buChar char=""/>
            </a:pPr>
            <a:r>
              <a:rPr lang="en-CA" sz="2800" dirty="0" smtClean="0">
                <a:solidFill>
                  <a:schemeClr val="tx1"/>
                </a:solidFill>
              </a:rPr>
              <a:t>The Paris Peace Conference was the </a:t>
            </a:r>
            <a:r>
              <a:rPr lang="en-CA" sz="2800" b="1" dirty="0" smtClean="0">
                <a:solidFill>
                  <a:schemeClr val="tx1"/>
                </a:solidFill>
              </a:rPr>
              <a:t>meeting of the Allied victors </a:t>
            </a:r>
            <a:r>
              <a:rPr lang="en-CA" sz="2800" dirty="0" smtClean="0">
                <a:solidFill>
                  <a:schemeClr val="tx1"/>
                </a:solidFill>
              </a:rPr>
              <a:t>following the end of WW1.</a:t>
            </a:r>
          </a:p>
          <a:p>
            <a:pPr marL="273050" lvl="1" indent="-273050">
              <a:spcBef>
                <a:spcPts val="600"/>
              </a:spcBef>
              <a:buClr>
                <a:schemeClr val="tx2"/>
              </a:buClr>
              <a:buSzPct val="73000"/>
              <a:buFont typeface="Wingdings 2" pitchFamily="18" charset="2"/>
              <a:buChar char=""/>
            </a:pPr>
            <a:endParaRPr lang="en-CA" sz="2800" dirty="0">
              <a:solidFill>
                <a:schemeClr val="tx1"/>
              </a:solidFill>
            </a:endParaRPr>
          </a:p>
          <a:p>
            <a:pPr marL="273050" lvl="1" indent="-273050">
              <a:spcBef>
                <a:spcPts val="600"/>
              </a:spcBef>
              <a:buClr>
                <a:schemeClr val="tx2"/>
              </a:buClr>
              <a:buSzPct val="73000"/>
              <a:buFont typeface="Wingdings 2" pitchFamily="18" charset="2"/>
              <a:buChar char=""/>
            </a:pPr>
            <a:r>
              <a:rPr lang="en-CA" sz="2800" dirty="0" smtClean="0">
                <a:solidFill>
                  <a:schemeClr val="tx1"/>
                </a:solidFill>
              </a:rPr>
              <a:t>It was to set the </a:t>
            </a:r>
            <a:r>
              <a:rPr lang="en-CA" sz="2800" b="1" dirty="0" smtClean="0">
                <a:solidFill>
                  <a:schemeClr val="tx1"/>
                </a:solidFill>
              </a:rPr>
              <a:t>peace terms for Germany and other defeated nations</a:t>
            </a:r>
            <a:r>
              <a:rPr lang="en-CA" sz="2800" dirty="0" smtClean="0">
                <a:solidFill>
                  <a:schemeClr val="tx1"/>
                </a:solidFill>
              </a:rPr>
              <a:t>, and to deal with the empires of the defeated powers following the Armistice of 1918.</a:t>
            </a:r>
          </a:p>
          <a:p>
            <a:pPr marL="273050" lvl="1" indent="-273050">
              <a:spcBef>
                <a:spcPts val="600"/>
              </a:spcBef>
              <a:buClr>
                <a:schemeClr val="tx2"/>
              </a:buClr>
              <a:buSzPct val="73000"/>
              <a:buFont typeface="Wingdings 2" pitchFamily="18" charset="2"/>
              <a:buChar char=""/>
            </a:pPr>
            <a:endParaRPr lang="en-CA" sz="2800" dirty="0"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fontScale="90000"/>
          </a:bodyPr>
          <a:lstStyle/>
          <a:p>
            <a:pPr fontAlgn="auto">
              <a:spcAft>
                <a:spcPts val="0"/>
              </a:spcAft>
              <a:defRPr/>
            </a:pPr>
            <a:r>
              <a:rPr lang="en-CA" dirty="0" smtClean="0"/>
              <a:t>The Paris peace conference (2)</a:t>
            </a:r>
            <a:endParaRPr lang="en-CA" dirty="0"/>
          </a:p>
        </p:txBody>
      </p:sp>
      <p:sp>
        <p:nvSpPr>
          <p:cNvPr id="19459" name="Content Placeholder 2"/>
          <p:cNvSpPr>
            <a:spLocks noGrp="1"/>
          </p:cNvSpPr>
          <p:nvPr>
            <p:ph idx="1"/>
          </p:nvPr>
        </p:nvSpPr>
        <p:spPr>
          <a:xfrm>
            <a:off x="457200" y="1844823"/>
            <a:ext cx="7239000" cy="4611539"/>
          </a:xfrm>
        </p:spPr>
        <p:txBody>
          <a:bodyPr/>
          <a:lstStyle/>
          <a:p>
            <a:pPr marL="273050" lvl="1" indent="-273050">
              <a:spcBef>
                <a:spcPts val="600"/>
              </a:spcBef>
              <a:buClr>
                <a:schemeClr val="tx2"/>
              </a:buClr>
              <a:buSzPct val="73000"/>
              <a:buFont typeface="Wingdings 2" pitchFamily="18" charset="2"/>
              <a:buChar char=""/>
            </a:pPr>
            <a:r>
              <a:rPr lang="en-CA" sz="2800" dirty="0" smtClean="0">
                <a:solidFill>
                  <a:schemeClr val="tx1"/>
                </a:solidFill>
              </a:rPr>
              <a:t>It </a:t>
            </a:r>
            <a:r>
              <a:rPr lang="en-CA" sz="2800" dirty="0">
                <a:solidFill>
                  <a:schemeClr val="tx1"/>
                </a:solidFill>
              </a:rPr>
              <a:t>took place in </a:t>
            </a:r>
            <a:r>
              <a:rPr lang="en-CA" sz="2800" b="1" dirty="0">
                <a:solidFill>
                  <a:schemeClr val="tx1"/>
                </a:solidFill>
              </a:rPr>
              <a:t>Paris in </a:t>
            </a:r>
            <a:r>
              <a:rPr lang="en-CA" sz="2800" b="1" dirty="0" smtClean="0">
                <a:solidFill>
                  <a:schemeClr val="tx1"/>
                </a:solidFill>
              </a:rPr>
              <a:t>1919. </a:t>
            </a:r>
          </a:p>
          <a:p>
            <a:pPr marL="273050" lvl="1" indent="-273050">
              <a:spcBef>
                <a:spcPts val="600"/>
              </a:spcBef>
              <a:buClr>
                <a:schemeClr val="tx2"/>
              </a:buClr>
              <a:buSzPct val="73000"/>
              <a:buFont typeface="Wingdings 2" pitchFamily="18" charset="2"/>
              <a:buChar char=""/>
            </a:pPr>
            <a:endParaRPr lang="en-CA" sz="2800" dirty="0" smtClean="0">
              <a:solidFill>
                <a:schemeClr val="tx1"/>
              </a:solidFill>
            </a:endParaRPr>
          </a:p>
          <a:p>
            <a:pPr marL="273050" lvl="1" indent="-273050">
              <a:spcBef>
                <a:spcPts val="600"/>
              </a:spcBef>
              <a:buClr>
                <a:schemeClr val="tx2"/>
              </a:buClr>
              <a:buSzPct val="73000"/>
              <a:buFont typeface="Wingdings 2" pitchFamily="18" charset="2"/>
              <a:buChar char=""/>
            </a:pPr>
            <a:r>
              <a:rPr lang="en-CA" sz="2800" dirty="0" smtClean="0">
                <a:solidFill>
                  <a:schemeClr val="tx1"/>
                </a:solidFill>
              </a:rPr>
              <a:t>More </a:t>
            </a:r>
            <a:r>
              <a:rPr lang="en-CA" sz="2800" dirty="0" smtClean="0">
                <a:solidFill>
                  <a:schemeClr val="tx1"/>
                </a:solidFill>
              </a:rPr>
              <a:t>than </a:t>
            </a:r>
            <a:r>
              <a:rPr lang="en-CA" sz="2800" b="1" dirty="0" smtClean="0">
                <a:solidFill>
                  <a:schemeClr val="tx1"/>
                </a:solidFill>
              </a:rPr>
              <a:t>30 nations </a:t>
            </a:r>
            <a:r>
              <a:rPr lang="en-CA" sz="2800" dirty="0" smtClean="0">
                <a:solidFill>
                  <a:schemeClr val="tx1"/>
                </a:solidFill>
              </a:rPr>
              <a:t>attended (including Canada), but the real </a:t>
            </a:r>
            <a:r>
              <a:rPr lang="en-CA" sz="2800" b="1" dirty="0" smtClean="0">
                <a:solidFill>
                  <a:schemeClr val="tx1"/>
                </a:solidFill>
              </a:rPr>
              <a:t>decision making was in the hands of Britain, France and the USA</a:t>
            </a:r>
            <a:r>
              <a:rPr lang="en-CA" sz="2800" b="1" dirty="0" smtClean="0">
                <a:solidFill>
                  <a:schemeClr val="tx1"/>
                </a:solidFill>
              </a:rPr>
              <a:t>.</a:t>
            </a:r>
          </a:p>
          <a:p>
            <a:pPr marL="273050" lvl="1" indent="-273050">
              <a:spcBef>
                <a:spcPts val="600"/>
              </a:spcBef>
              <a:buClr>
                <a:schemeClr val="tx2"/>
              </a:buClr>
              <a:buSzPct val="73000"/>
              <a:buFont typeface="Wingdings 2" pitchFamily="18" charset="2"/>
              <a:buChar char=""/>
            </a:pPr>
            <a:endParaRPr lang="en-CA" sz="2800" b="1" dirty="0">
              <a:solidFill>
                <a:schemeClr val="tx1"/>
              </a:solidFill>
            </a:endParaRPr>
          </a:p>
          <a:p>
            <a:pPr marL="273050" lvl="1" indent="-273050">
              <a:spcBef>
                <a:spcPts val="600"/>
              </a:spcBef>
              <a:buClr>
                <a:schemeClr val="tx2"/>
              </a:buClr>
              <a:buSzPct val="73000"/>
              <a:buFont typeface="Wingdings 2" pitchFamily="18" charset="2"/>
              <a:buChar char=""/>
            </a:pPr>
            <a:r>
              <a:rPr lang="en-CA" sz="2800" dirty="0">
                <a:solidFill>
                  <a:schemeClr val="tx1"/>
                </a:solidFill>
              </a:rPr>
              <a:t>They met, discussed various options and developed a series of treaties (</a:t>
            </a:r>
            <a:r>
              <a:rPr lang="en-CA" sz="2800" b="1" dirty="0">
                <a:solidFill>
                  <a:schemeClr val="tx1"/>
                </a:solidFill>
              </a:rPr>
              <a:t>"Paris Peace Treaties"</a:t>
            </a:r>
            <a:r>
              <a:rPr lang="en-CA" sz="2800" dirty="0">
                <a:solidFill>
                  <a:schemeClr val="tx1"/>
                </a:solidFill>
              </a:rPr>
              <a:t>) for the post-war world.</a:t>
            </a:r>
            <a:endParaRPr lang="en-CA" sz="2800" b="1" dirty="0" smtClean="0">
              <a:solidFill>
                <a:schemeClr val="tx1"/>
              </a:solidFill>
            </a:endParaRPr>
          </a:p>
          <a:p>
            <a:endParaRPr lang="en-CA" dirty="0" smtClean="0"/>
          </a:p>
        </p:txBody>
      </p:sp>
    </p:spTree>
    <p:extLst>
      <p:ext uri="{BB962C8B-B14F-4D97-AF65-F5344CB8AC3E}">
        <p14:creationId xmlns:p14="http://schemas.microsoft.com/office/powerpoint/2010/main" val="335102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lstStyle/>
          <a:p>
            <a:pPr fontAlgn="auto">
              <a:spcAft>
                <a:spcPts val="0"/>
              </a:spcAft>
              <a:defRPr/>
            </a:pPr>
            <a:r>
              <a:rPr lang="en-CA" dirty="0" smtClean="0"/>
              <a:t>The Paris peace (1)</a:t>
            </a:r>
            <a:endParaRPr lang="en-CA" dirty="0"/>
          </a:p>
        </p:txBody>
      </p:sp>
      <p:sp>
        <p:nvSpPr>
          <p:cNvPr id="20483" name="Content Placeholder 2"/>
          <p:cNvSpPr>
            <a:spLocks noGrp="1"/>
          </p:cNvSpPr>
          <p:nvPr>
            <p:ph idx="1"/>
          </p:nvPr>
        </p:nvSpPr>
        <p:spPr>
          <a:xfrm>
            <a:off x="457200" y="2132855"/>
            <a:ext cx="7239000" cy="4323507"/>
          </a:xfrm>
        </p:spPr>
        <p:txBody>
          <a:bodyPr/>
          <a:lstStyle/>
          <a:p>
            <a:pPr marL="273050" lvl="1" indent="-273050">
              <a:spcBef>
                <a:spcPts val="600"/>
              </a:spcBef>
              <a:buClr>
                <a:schemeClr val="tx2"/>
              </a:buClr>
              <a:buSzPct val="73000"/>
              <a:buFont typeface="Wingdings 2" pitchFamily="18" charset="2"/>
              <a:buChar char=""/>
            </a:pPr>
            <a:r>
              <a:rPr lang="en-CA" sz="2800" b="1" dirty="0" smtClean="0">
                <a:solidFill>
                  <a:schemeClr val="tx1"/>
                </a:solidFill>
              </a:rPr>
              <a:t>Russia was absent </a:t>
            </a:r>
            <a:r>
              <a:rPr lang="en-CA" sz="2800" dirty="0" smtClean="0">
                <a:solidFill>
                  <a:schemeClr val="tx1"/>
                </a:solidFill>
              </a:rPr>
              <a:t>– why? Allies did not recognize the Bolshevik (Communist) government. </a:t>
            </a:r>
          </a:p>
          <a:p>
            <a:pPr marL="273050" lvl="1" indent="-273050">
              <a:spcBef>
                <a:spcPts val="600"/>
              </a:spcBef>
              <a:buClr>
                <a:schemeClr val="tx2"/>
              </a:buClr>
              <a:buSzPct val="73000"/>
              <a:buFont typeface="Wingdings 2" pitchFamily="18" charset="2"/>
              <a:buChar char=""/>
            </a:pPr>
            <a:endParaRPr lang="en-CA" sz="2800" dirty="0" smtClean="0">
              <a:solidFill>
                <a:schemeClr val="tx1"/>
              </a:solidFill>
            </a:endParaRPr>
          </a:p>
          <a:p>
            <a:pPr marL="273050" lvl="1" indent="-273050">
              <a:spcBef>
                <a:spcPts val="600"/>
              </a:spcBef>
              <a:buClr>
                <a:schemeClr val="tx2"/>
              </a:buClr>
              <a:buSzPct val="73000"/>
              <a:buFont typeface="Wingdings 2" pitchFamily="18" charset="2"/>
              <a:buChar char=""/>
            </a:pPr>
            <a:r>
              <a:rPr lang="en-CA" sz="2800" b="1" dirty="0" smtClean="0">
                <a:solidFill>
                  <a:schemeClr val="tx1"/>
                </a:solidFill>
              </a:rPr>
              <a:t>Defeated nations were not given any status </a:t>
            </a:r>
            <a:r>
              <a:rPr lang="en-CA" sz="2800" dirty="0" smtClean="0">
                <a:solidFill>
                  <a:schemeClr val="tx1"/>
                </a:solidFill>
              </a:rPr>
              <a:t>at the negotiation, so their fate would be decided for them. </a:t>
            </a:r>
          </a:p>
          <a:p>
            <a:pPr marL="273050" lvl="1" indent="-273050">
              <a:spcBef>
                <a:spcPts val="600"/>
              </a:spcBef>
              <a:buClr>
                <a:schemeClr val="tx2"/>
              </a:buClr>
              <a:buSzPct val="73000"/>
              <a:buFont typeface="Wingdings 2" pitchFamily="18" charset="2"/>
              <a:buChar char=""/>
            </a:pPr>
            <a:endParaRPr lang="en-CA" sz="2400" dirty="0" smtClean="0">
              <a:solidFill>
                <a:schemeClr val="tx1"/>
              </a:solidFill>
            </a:endParaRPr>
          </a:p>
          <a:p>
            <a:endParaRPr lang="en-CA"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CA" dirty="0" smtClean="0"/>
              <a:t>The Paris peace (2)</a:t>
            </a:r>
            <a:endParaRPr lang="en-CA" dirty="0"/>
          </a:p>
        </p:txBody>
      </p:sp>
      <p:sp>
        <p:nvSpPr>
          <p:cNvPr id="20483" name="Content Placeholder 2"/>
          <p:cNvSpPr>
            <a:spLocks noGrp="1"/>
          </p:cNvSpPr>
          <p:nvPr>
            <p:ph idx="1"/>
          </p:nvPr>
        </p:nvSpPr>
        <p:spPr>
          <a:xfrm>
            <a:off x="457200" y="1700807"/>
            <a:ext cx="7239000" cy="4755555"/>
          </a:xfrm>
        </p:spPr>
        <p:txBody>
          <a:bodyPr/>
          <a:lstStyle/>
          <a:p>
            <a:pPr marL="273050" lvl="1" indent="-273050">
              <a:spcBef>
                <a:spcPts val="600"/>
              </a:spcBef>
              <a:buClr>
                <a:schemeClr val="tx2"/>
              </a:buClr>
              <a:buSzPct val="73000"/>
              <a:buFont typeface="Wingdings 2" pitchFamily="18" charset="2"/>
              <a:buChar char=""/>
            </a:pPr>
            <a:endParaRPr lang="en-CA" sz="2400" dirty="0" smtClean="0">
              <a:solidFill>
                <a:schemeClr val="tx1"/>
              </a:solidFill>
            </a:endParaRPr>
          </a:p>
          <a:p>
            <a:pPr marL="273050" lvl="1" indent="-273050">
              <a:spcBef>
                <a:spcPts val="600"/>
              </a:spcBef>
              <a:buClr>
                <a:schemeClr val="tx2"/>
              </a:buClr>
              <a:buSzPct val="73000"/>
              <a:buFont typeface="Wingdings 2" pitchFamily="18" charset="2"/>
              <a:buChar char=""/>
            </a:pPr>
            <a:r>
              <a:rPr lang="en-CA" sz="2800" dirty="0" smtClean="0">
                <a:solidFill>
                  <a:schemeClr val="tx1"/>
                </a:solidFill>
              </a:rPr>
              <a:t>The task of the peacemakers was to establish </a:t>
            </a:r>
            <a:r>
              <a:rPr lang="en-CA" sz="2800" b="1" dirty="0" smtClean="0">
                <a:solidFill>
                  <a:schemeClr val="tx1"/>
                </a:solidFill>
              </a:rPr>
              <a:t>political and economic stability</a:t>
            </a:r>
            <a:r>
              <a:rPr lang="en-CA" sz="2800" dirty="0" smtClean="0">
                <a:solidFill>
                  <a:schemeClr val="tx1"/>
                </a:solidFill>
              </a:rPr>
              <a:t>.</a:t>
            </a:r>
          </a:p>
          <a:p>
            <a:pPr marL="273050" lvl="1" indent="-273050">
              <a:spcBef>
                <a:spcPts val="600"/>
              </a:spcBef>
              <a:buClr>
                <a:schemeClr val="tx2"/>
              </a:buClr>
              <a:buSzPct val="73000"/>
              <a:buFont typeface="Wingdings 2" pitchFamily="18" charset="2"/>
              <a:buChar char=""/>
            </a:pPr>
            <a:endParaRPr lang="en-CA" sz="2800" dirty="0" smtClean="0">
              <a:solidFill>
                <a:schemeClr val="tx1"/>
              </a:solidFill>
            </a:endParaRPr>
          </a:p>
          <a:p>
            <a:pPr marL="273050" lvl="1" indent="-273050">
              <a:spcBef>
                <a:spcPts val="600"/>
              </a:spcBef>
              <a:buClr>
                <a:schemeClr val="tx2"/>
              </a:buClr>
              <a:buSzPct val="73000"/>
              <a:buFont typeface="Wingdings 2" pitchFamily="18" charset="2"/>
              <a:buChar char=""/>
            </a:pPr>
            <a:r>
              <a:rPr lang="en-CA" sz="2800" dirty="0" smtClean="0">
                <a:solidFill>
                  <a:schemeClr val="tx1"/>
                </a:solidFill>
              </a:rPr>
              <a:t>The </a:t>
            </a:r>
            <a:r>
              <a:rPr lang="en-CA" sz="2800" b="1" dirty="0" smtClean="0">
                <a:solidFill>
                  <a:schemeClr val="tx1"/>
                </a:solidFill>
              </a:rPr>
              <a:t>US</a:t>
            </a:r>
            <a:r>
              <a:rPr lang="en-CA" sz="2800" dirty="0" smtClean="0">
                <a:solidFill>
                  <a:schemeClr val="tx1"/>
                </a:solidFill>
              </a:rPr>
              <a:t> was regarded with </a:t>
            </a:r>
            <a:r>
              <a:rPr lang="en-CA" sz="2800" b="1" dirty="0" smtClean="0">
                <a:solidFill>
                  <a:schemeClr val="tx1"/>
                </a:solidFill>
              </a:rPr>
              <a:t>great hope </a:t>
            </a:r>
            <a:r>
              <a:rPr lang="en-CA" sz="2800" dirty="0" smtClean="0">
                <a:solidFill>
                  <a:schemeClr val="tx1"/>
                </a:solidFill>
              </a:rPr>
              <a:t>by many war-weary Europeans. </a:t>
            </a:r>
          </a:p>
          <a:p>
            <a:endParaRPr lang="en-CA" sz="2400" dirty="0" smtClean="0"/>
          </a:p>
        </p:txBody>
      </p:sp>
    </p:spTree>
    <p:extLst>
      <p:ext uri="{BB962C8B-B14F-4D97-AF65-F5344CB8AC3E}">
        <p14:creationId xmlns:p14="http://schemas.microsoft.com/office/powerpoint/2010/main" val="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71800" y="2286000"/>
            <a:ext cx="5976664" cy="1143000"/>
          </a:xfrm>
        </p:spPr>
        <p:txBody>
          <a:bodyPr/>
          <a:lstStyle/>
          <a:p>
            <a:pPr fontAlgn="auto">
              <a:spcAft>
                <a:spcPts val="0"/>
              </a:spcAft>
              <a:defRPr/>
            </a:pPr>
            <a:r>
              <a:rPr lang="en-GB" dirty="0" smtClean="0">
                <a:latin typeface="Comic Sans MS" pitchFamily="66" charset="0"/>
              </a:rPr>
              <a:t>A Vision in Paris:</a:t>
            </a:r>
            <a:br>
              <a:rPr lang="en-GB" dirty="0" smtClean="0">
                <a:latin typeface="Comic Sans MS" pitchFamily="66" charset="0"/>
              </a:rPr>
            </a:br>
            <a:endParaRPr lang="en-GB" dirty="0">
              <a:latin typeface="Comic Sans MS" pitchFamily="66" charset="0"/>
            </a:endParaRPr>
          </a:p>
        </p:txBody>
      </p:sp>
      <p:sp>
        <p:nvSpPr>
          <p:cNvPr id="2051" name="Rectangle 3"/>
          <p:cNvSpPr>
            <a:spLocks noGrp="1" noChangeArrowheads="1"/>
          </p:cNvSpPr>
          <p:nvPr>
            <p:ph type="subTitle" idx="1"/>
          </p:nvPr>
        </p:nvSpPr>
        <p:spPr>
          <a:xfrm>
            <a:off x="3354388" y="3068959"/>
            <a:ext cx="5114925" cy="1572891"/>
          </a:xfrm>
        </p:spPr>
        <p:txBody>
          <a:bodyPr/>
          <a:lstStyle/>
          <a:p>
            <a:r>
              <a:rPr lang="en-GB" sz="3200" dirty="0">
                <a:latin typeface="+mj-lt"/>
              </a:rPr>
              <a:t>The </a:t>
            </a:r>
            <a:r>
              <a:rPr lang="en-GB" sz="3200" dirty="0" smtClean="0">
                <a:latin typeface="+mj-lt"/>
              </a:rPr>
              <a:t>Conferences </a:t>
            </a:r>
          </a:p>
          <a:p>
            <a:r>
              <a:rPr lang="en-GB" sz="3200" dirty="0" smtClean="0">
                <a:latin typeface="+mj-lt"/>
              </a:rPr>
              <a:t>The Treaties </a:t>
            </a:r>
          </a:p>
          <a:p>
            <a:r>
              <a:rPr lang="en-GB" sz="3200" dirty="0" smtClean="0">
                <a:latin typeface="+mj-lt"/>
              </a:rPr>
              <a:t>&amp; T</a:t>
            </a:r>
            <a:r>
              <a:rPr lang="en-US" sz="3200" dirty="0" smtClean="0">
                <a:latin typeface="+mj-lt"/>
              </a:rPr>
              <a:t>he </a:t>
            </a:r>
            <a:r>
              <a:rPr lang="en-US" sz="3200" dirty="0" smtClean="0">
                <a:latin typeface="+mj-lt"/>
              </a:rPr>
              <a:t>Big T</a:t>
            </a:r>
            <a:r>
              <a:rPr lang="en-US" sz="3200" dirty="0" smtClean="0"/>
              <a:t>hree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left)">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wipe(left)">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wipe(left)">
                                      <p:cBhvr>
                                        <p:cTn id="17"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CA" dirty="0" smtClean="0"/>
              <a:t>The conference (1)</a:t>
            </a:r>
            <a:endParaRPr lang="en-CA" dirty="0"/>
          </a:p>
        </p:txBody>
      </p:sp>
      <p:sp>
        <p:nvSpPr>
          <p:cNvPr id="3" name="Content Placeholder 2"/>
          <p:cNvSpPr>
            <a:spLocks noGrp="1"/>
          </p:cNvSpPr>
          <p:nvPr>
            <p:ph idx="1"/>
          </p:nvPr>
        </p:nvSpPr>
        <p:spPr>
          <a:xfrm>
            <a:off x="457200" y="2060848"/>
            <a:ext cx="7239000" cy="4582840"/>
          </a:xfrm>
        </p:spPr>
        <p:txBody>
          <a:bodyPr>
            <a:normAutofit/>
          </a:bodyPr>
          <a:lstStyle/>
          <a:p>
            <a:pPr marL="274320" indent="-274320" fontAlgn="auto">
              <a:spcAft>
                <a:spcPts val="0"/>
              </a:spcAft>
              <a:buFont typeface="Wingdings 2"/>
              <a:buChar char=""/>
              <a:defRPr/>
            </a:pPr>
            <a:r>
              <a:rPr lang="en-CA" sz="2800" b="1" dirty="0" smtClean="0"/>
              <a:t>Wilson</a:t>
            </a:r>
            <a:r>
              <a:rPr lang="en-CA" sz="2800" dirty="0" smtClean="0"/>
              <a:t> believed that the </a:t>
            </a:r>
            <a:r>
              <a:rPr lang="en-CA" sz="2800" b="1" dirty="0" smtClean="0"/>
              <a:t>war</a:t>
            </a:r>
            <a:r>
              <a:rPr lang="en-CA" sz="2800" dirty="0" smtClean="0"/>
              <a:t> was </a:t>
            </a:r>
            <a:r>
              <a:rPr lang="en-CA" sz="2800" b="1" dirty="0" smtClean="0"/>
              <a:t>caused</a:t>
            </a:r>
            <a:r>
              <a:rPr lang="en-CA" sz="2800" dirty="0" smtClean="0"/>
              <a:t> by </a:t>
            </a:r>
            <a:r>
              <a:rPr lang="en-CA" sz="2800" b="1" dirty="0" smtClean="0"/>
              <a:t>three factors</a:t>
            </a:r>
            <a:r>
              <a:rPr lang="en-CA" sz="2800" dirty="0" smtClean="0"/>
              <a:t>:</a:t>
            </a:r>
          </a:p>
          <a:p>
            <a:pPr marL="521208" lvl="1" fontAlgn="auto">
              <a:spcAft>
                <a:spcPts val="0"/>
              </a:spcAft>
              <a:buClr>
                <a:schemeClr val="accent4"/>
              </a:buClr>
              <a:buFont typeface="Wingdings 2"/>
              <a:buChar char=""/>
              <a:defRPr/>
            </a:pPr>
            <a:endParaRPr lang="en-CA" dirty="0" smtClean="0">
              <a:solidFill>
                <a:schemeClr val="tx1">
                  <a:tint val="85000"/>
                </a:schemeClr>
              </a:solidFill>
            </a:endParaRPr>
          </a:p>
          <a:p>
            <a:pPr marL="521208" lvl="1" fontAlgn="auto">
              <a:spcAft>
                <a:spcPts val="0"/>
              </a:spcAft>
              <a:buClr>
                <a:schemeClr val="accent4"/>
              </a:buClr>
              <a:buFont typeface="Wingdings 2"/>
              <a:buChar char=""/>
              <a:defRPr/>
            </a:pPr>
            <a:r>
              <a:rPr lang="en-CA" sz="2600" b="1" dirty="0" smtClean="0">
                <a:solidFill>
                  <a:schemeClr val="tx1">
                    <a:tint val="85000"/>
                  </a:schemeClr>
                </a:solidFill>
              </a:rPr>
              <a:t>Secret diplomacy.</a:t>
            </a:r>
          </a:p>
          <a:p>
            <a:pPr marL="521208" lvl="1" fontAlgn="auto">
              <a:spcAft>
                <a:spcPts val="0"/>
              </a:spcAft>
              <a:buClr>
                <a:schemeClr val="accent4"/>
              </a:buClr>
              <a:buFont typeface="Wingdings 2"/>
              <a:buChar char=""/>
              <a:defRPr/>
            </a:pPr>
            <a:endParaRPr lang="en-CA" sz="2600" dirty="0" smtClean="0">
              <a:solidFill>
                <a:schemeClr val="tx1">
                  <a:tint val="85000"/>
                </a:schemeClr>
              </a:solidFill>
            </a:endParaRPr>
          </a:p>
          <a:p>
            <a:pPr marL="521208" lvl="1" fontAlgn="auto">
              <a:spcAft>
                <a:spcPts val="0"/>
              </a:spcAft>
              <a:buClr>
                <a:schemeClr val="accent4"/>
              </a:buClr>
              <a:buFont typeface="Wingdings 2"/>
              <a:buChar char=""/>
              <a:defRPr/>
            </a:pPr>
            <a:r>
              <a:rPr lang="en-CA" sz="2600" b="1" dirty="0" smtClean="0">
                <a:solidFill>
                  <a:schemeClr val="tx1">
                    <a:tint val="85000"/>
                  </a:schemeClr>
                </a:solidFill>
              </a:rPr>
              <a:t>Dominant nationalities </a:t>
            </a:r>
            <a:r>
              <a:rPr lang="en-CA" sz="2600" dirty="0" smtClean="0">
                <a:solidFill>
                  <a:schemeClr val="tx1">
                    <a:tint val="85000"/>
                  </a:schemeClr>
                </a:solidFill>
              </a:rPr>
              <a:t>oppressing ethnic minorities.</a:t>
            </a:r>
          </a:p>
          <a:p>
            <a:pPr marL="521208" lvl="1" fontAlgn="auto">
              <a:spcAft>
                <a:spcPts val="0"/>
              </a:spcAft>
              <a:buClr>
                <a:schemeClr val="accent4"/>
              </a:buClr>
              <a:buFont typeface="Wingdings 2"/>
              <a:buChar char=""/>
              <a:defRPr/>
            </a:pPr>
            <a:endParaRPr lang="en-CA" sz="2600" dirty="0" smtClean="0">
              <a:solidFill>
                <a:schemeClr val="tx1">
                  <a:tint val="85000"/>
                </a:schemeClr>
              </a:solidFill>
            </a:endParaRPr>
          </a:p>
          <a:p>
            <a:pPr marL="521208" lvl="1" fontAlgn="auto">
              <a:spcAft>
                <a:spcPts val="0"/>
              </a:spcAft>
              <a:buClr>
                <a:schemeClr val="accent4"/>
              </a:buClr>
              <a:buFont typeface="Wingdings 2"/>
              <a:buChar char=""/>
              <a:defRPr/>
            </a:pPr>
            <a:r>
              <a:rPr lang="en-CA" sz="2600" b="1" dirty="0" smtClean="0">
                <a:solidFill>
                  <a:schemeClr val="tx1">
                    <a:tint val="85000"/>
                  </a:schemeClr>
                </a:solidFill>
              </a:rPr>
              <a:t>Autocratic governments </a:t>
            </a:r>
            <a:r>
              <a:rPr lang="en-CA" sz="2600" dirty="0" smtClean="0">
                <a:solidFill>
                  <a:schemeClr val="tx1">
                    <a:tint val="85000"/>
                  </a:schemeClr>
                </a:solidFill>
              </a:rPr>
              <a:t>ruled by elites.</a:t>
            </a:r>
          </a:p>
          <a:p>
            <a:pPr marL="274320" indent="-274320" fontAlgn="auto">
              <a:spcAft>
                <a:spcPts val="0"/>
              </a:spcAft>
              <a:buFont typeface="Wingdings 2"/>
              <a:buChar char=""/>
              <a:defRPr/>
            </a:pPr>
            <a:endParaRPr lang="en-CA" dirty="0" smtClean="0"/>
          </a:p>
          <a:p>
            <a:pPr marL="274320" indent="-274320" fontAlgn="auto">
              <a:spcAft>
                <a:spcPts val="0"/>
              </a:spcAft>
              <a:buFont typeface="Wingdings 2"/>
              <a:buChar char=""/>
              <a:defRPr/>
            </a:pPr>
            <a:endParaRPr lang="en-CA" dirty="0" smtClean="0"/>
          </a:p>
          <a:p>
            <a:pPr marL="274320" indent="-274320" fontAlgn="auto">
              <a:spcAft>
                <a:spcPts val="0"/>
              </a:spcAft>
              <a:buFont typeface="Wingdings 2"/>
              <a:buChar char=""/>
              <a:defRPr/>
            </a:pP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CA" dirty="0" smtClean="0"/>
              <a:t>The conference (2)</a:t>
            </a:r>
            <a:endParaRPr lang="en-CA" dirty="0"/>
          </a:p>
        </p:txBody>
      </p:sp>
      <p:sp>
        <p:nvSpPr>
          <p:cNvPr id="3" name="Content Placeholder 2"/>
          <p:cNvSpPr>
            <a:spLocks noGrp="1"/>
          </p:cNvSpPr>
          <p:nvPr>
            <p:ph idx="1"/>
          </p:nvPr>
        </p:nvSpPr>
        <p:spPr>
          <a:xfrm>
            <a:off x="457200" y="1609725"/>
            <a:ext cx="7239000" cy="5033963"/>
          </a:xfrm>
        </p:spPr>
        <p:txBody>
          <a:bodyPr>
            <a:normAutofit/>
          </a:bodyPr>
          <a:lstStyle/>
          <a:p>
            <a:pPr marL="274320" indent="-274320" fontAlgn="auto">
              <a:spcAft>
                <a:spcPts val="0"/>
              </a:spcAft>
              <a:buFont typeface="Wingdings 2"/>
              <a:buChar char=""/>
              <a:defRPr/>
            </a:pPr>
            <a:endParaRPr lang="en-CA" dirty="0" smtClean="0"/>
          </a:p>
          <a:p>
            <a:pPr marL="274320" indent="-274320" fontAlgn="auto">
              <a:spcAft>
                <a:spcPts val="0"/>
              </a:spcAft>
              <a:buFont typeface="Wingdings 2"/>
              <a:buChar char=""/>
              <a:defRPr/>
            </a:pPr>
            <a:r>
              <a:rPr lang="en-CA" sz="2800" dirty="0" smtClean="0"/>
              <a:t>Wilson announced his Fourteen Points in January of 1918 – </a:t>
            </a:r>
            <a:r>
              <a:rPr lang="en-CA" sz="2800" b="1" dirty="0" smtClean="0"/>
              <a:t>“a new world order.”</a:t>
            </a:r>
          </a:p>
          <a:p>
            <a:pPr marL="521208" lvl="1" fontAlgn="auto">
              <a:spcAft>
                <a:spcPts val="0"/>
              </a:spcAft>
              <a:buClr>
                <a:schemeClr val="accent4"/>
              </a:buClr>
              <a:buFont typeface="Wingdings 2"/>
              <a:buChar char=""/>
              <a:defRPr/>
            </a:pPr>
            <a:r>
              <a:rPr lang="en-CA" sz="2600" dirty="0" smtClean="0">
                <a:solidFill>
                  <a:schemeClr val="tx1">
                    <a:tint val="85000"/>
                  </a:schemeClr>
                </a:solidFill>
              </a:rPr>
              <a:t>However, key decisions of the conference were decided, in secret, by the Big Three.</a:t>
            </a:r>
          </a:p>
          <a:p>
            <a:pPr marL="274320" indent="-274320" fontAlgn="auto">
              <a:spcAft>
                <a:spcPts val="0"/>
              </a:spcAft>
              <a:buFont typeface="Wingdings 2"/>
              <a:buChar char=""/>
              <a:defRPr/>
            </a:pPr>
            <a:endParaRPr lang="en-CA" dirty="0" smtClean="0"/>
          </a:p>
          <a:p>
            <a:pPr marL="274320" indent="-274320" fontAlgn="auto">
              <a:spcAft>
                <a:spcPts val="0"/>
              </a:spcAft>
              <a:buFont typeface="Wingdings 2"/>
              <a:buChar char=""/>
              <a:defRPr/>
            </a:pPr>
            <a:r>
              <a:rPr lang="en-CA" sz="2800" dirty="0" smtClean="0"/>
              <a:t>US interest was to </a:t>
            </a:r>
            <a:r>
              <a:rPr lang="en-CA" sz="2800" b="1" dirty="0" smtClean="0"/>
              <a:t>maintain their robust economy</a:t>
            </a:r>
            <a:r>
              <a:rPr lang="en-CA" sz="2800" dirty="0" smtClean="0"/>
              <a:t> and place </a:t>
            </a:r>
            <a:r>
              <a:rPr lang="en-CA" sz="2800" b="1" dirty="0" smtClean="0"/>
              <a:t>pressure on Britain and France</a:t>
            </a:r>
            <a:r>
              <a:rPr lang="en-CA" sz="2800" dirty="0" smtClean="0"/>
              <a:t> to </a:t>
            </a:r>
            <a:r>
              <a:rPr lang="en-CA" sz="2800" b="1" dirty="0" smtClean="0"/>
              <a:t>repay</a:t>
            </a:r>
            <a:r>
              <a:rPr lang="en-CA" sz="2800" dirty="0" smtClean="0"/>
              <a:t> their </a:t>
            </a:r>
            <a:r>
              <a:rPr lang="en-CA" sz="2800" b="1" dirty="0" smtClean="0"/>
              <a:t>war loans</a:t>
            </a:r>
            <a:r>
              <a:rPr lang="en-CA" sz="2800" dirty="0" smtClean="0"/>
              <a:t>.</a:t>
            </a:r>
          </a:p>
          <a:p>
            <a:pPr marL="274320" indent="-274320" fontAlgn="auto">
              <a:spcAft>
                <a:spcPts val="0"/>
              </a:spcAft>
              <a:buFont typeface="Wingdings 2"/>
              <a:buChar char=""/>
              <a:defRPr/>
            </a:pPr>
            <a:endParaRPr lang="en-CA" dirty="0" smtClean="0"/>
          </a:p>
          <a:p>
            <a:pPr marL="274320" indent="-274320" fontAlgn="auto">
              <a:spcAft>
                <a:spcPts val="0"/>
              </a:spcAft>
              <a:buFont typeface="Wingdings 2"/>
              <a:buChar char=""/>
              <a:defRPr/>
            </a:pPr>
            <a:endParaRPr lang="en-CA" dirty="0"/>
          </a:p>
        </p:txBody>
      </p:sp>
    </p:spTree>
    <p:extLst>
      <p:ext uri="{BB962C8B-B14F-4D97-AF65-F5344CB8AC3E}">
        <p14:creationId xmlns:p14="http://schemas.microsoft.com/office/powerpoint/2010/main" val="98470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CA" dirty="0" smtClean="0"/>
              <a:t>The treaty of Versailles (1)</a:t>
            </a:r>
            <a:endParaRPr lang="en-CA" dirty="0"/>
          </a:p>
        </p:txBody>
      </p:sp>
      <p:sp>
        <p:nvSpPr>
          <p:cNvPr id="22531" name="Content Placeholder 2"/>
          <p:cNvSpPr>
            <a:spLocks noGrp="1"/>
          </p:cNvSpPr>
          <p:nvPr>
            <p:ph idx="1"/>
          </p:nvPr>
        </p:nvSpPr>
        <p:spPr>
          <a:xfrm>
            <a:off x="457200" y="2060848"/>
            <a:ext cx="7239000" cy="4582840"/>
          </a:xfrm>
        </p:spPr>
        <p:txBody>
          <a:bodyPr/>
          <a:lstStyle/>
          <a:p>
            <a:r>
              <a:rPr lang="en-CA" sz="2800" dirty="0" smtClean="0"/>
              <a:t>The </a:t>
            </a:r>
            <a:r>
              <a:rPr lang="en-CA" sz="2800" b="1" dirty="0" smtClean="0"/>
              <a:t>outcomes</a:t>
            </a:r>
            <a:r>
              <a:rPr lang="en-CA" sz="2800" dirty="0" smtClean="0"/>
              <a:t> of the Treaty of Versailles:</a:t>
            </a:r>
          </a:p>
          <a:p>
            <a:pPr lvl="1"/>
            <a:endParaRPr lang="en-CA" sz="2400" dirty="0" smtClean="0"/>
          </a:p>
          <a:p>
            <a:pPr lvl="1"/>
            <a:r>
              <a:rPr lang="en-CA" sz="2600" b="1" dirty="0" smtClean="0"/>
              <a:t>Treaty of Brest-Litovsk </a:t>
            </a:r>
            <a:r>
              <a:rPr lang="en-CA" sz="2600" dirty="0" smtClean="0"/>
              <a:t>(between Russia and Germany) becomes </a:t>
            </a:r>
            <a:r>
              <a:rPr lang="en-CA" sz="2600" b="1" dirty="0" smtClean="0"/>
              <a:t>null and void.</a:t>
            </a:r>
          </a:p>
          <a:p>
            <a:pPr lvl="1"/>
            <a:endParaRPr lang="en-CA" sz="2600" dirty="0" smtClean="0"/>
          </a:p>
          <a:p>
            <a:pPr lvl="1"/>
            <a:r>
              <a:rPr lang="en-CA" sz="2600" b="1" dirty="0" smtClean="0"/>
              <a:t>Germany</a:t>
            </a:r>
            <a:r>
              <a:rPr lang="en-CA" sz="2600" dirty="0" smtClean="0"/>
              <a:t> to retreat behind its </a:t>
            </a:r>
            <a:r>
              <a:rPr lang="en-CA" sz="2600" b="1" dirty="0" smtClean="0"/>
              <a:t>1914 boundaries.</a:t>
            </a:r>
          </a:p>
          <a:p>
            <a:pPr lvl="1"/>
            <a:endParaRPr lang="en-CA" sz="2600" dirty="0" smtClean="0"/>
          </a:p>
          <a:p>
            <a:pPr lvl="1"/>
            <a:r>
              <a:rPr lang="en-CA" sz="2600" b="1" dirty="0" smtClean="0"/>
              <a:t>Alsace-Lorraine</a:t>
            </a:r>
            <a:r>
              <a:rPr lang="en-CA" sz="2600" dirty="0" smtClean="0"/>
              <a:t> to be returned to </a:t>
            </a:r>
            <a:r>
              <a:rPr lang="en-CA" sz="2600" b="1" dirty="0" smtClean="0"/>
              <a:t>France.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ilfranck.com/images/alsace-france-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000"/>
            <a:ext cx="7228295" cy="68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7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CA" dirty="0" smtClean="0"/>
              <a:t>The treaty of Versailles (2)</a:t>
            </a:r>
            <a:endParaRPr lang="en-CA" dirty="0"/>
          </a:p>
        </p:txBody>
      </p:sp>
      <p:sp>
        <p:nvSpPr>
          <p:cNvPr id="22531" name="Content Placeholder 2"/>
          <p:cNvSpPr>
            <a:spLocks noGrp="1"/>
          </p:cNvSpPr>
          <p:nvPr>
            <p:ph idx="1"/>
          </p:nvPr>
        </p:nvSpPr>
        <p:spPr>
          <a:xfrm>
            <a:off x="457200" y="2204864"/>
            <a:ext cx="7239000" cy="4438824"/>
          </a:xfrm>
        </p:spPr>
        <p:txBody>
          <a:bodyPr/>
          <a:lstStyle/>
          <a:p>
            <a:r>
              <a:rPr lang="en-CA" sz="2800" dirty="0" smtClean="0"/>
              <a:t>The outcomes of the Treaty of Versailles continued:</a:t>
            </a:r>
          </a:p>
          <a:p>
            <a:pPr lvl="1"/>
            <a:endParaRPr lang="en-CA" sz="2400" dirty="0" smtClean="0"/>
          </a:p>
          <a:p>
            <a:pPr lvl="1"/>
            <a:r>
              <a:rPr lang="en-CA" sz="2600" b="1" dirty="0" smtClean="0"/>
              <a:t>Danzig</a:t>
            </a:r>
            <a:r>
              <a:rPr lang="en-CA" sz="2600" dirty="0" smtClean="0"/>
              <a:t> (Poland) becomes a </a:t>
            </a:r>
            <a:r>
              <a:rPr lang="en-CA" sz="2600" b="1" dirty="0" smtClean="0"/>
              <a:t>free city.</a:t>
            </a:r>
          </a:p>
          <a:p>
            <a:pPr lvl="1"/>
            <a:endParaRPr lang="en-CA" sz="2600" dirty="0" smtClean="0"/>
          </a:p>
          <a:p>
            <a:pPr lvl="1"/>
            <a:r>
              <a:rPr lang="en-CA" sz="2600" dirty="0" smtClean="0"/>
              <a:t>Poland gets access to the sea (</a:t>
            </a:r>
            <a:r>
              <a:rPr lang="en-CA" sz="2600" b="1" dirty="0" smtClean="0"/>
              <a:t>Polish Corridor</a:t>
            </a:r>
            <a:r>
              <a:rPr lang="en-CA" sz="2600" dirty="0" smtClean="0"/>
              <a:t>) + part of Prussia.</a:t>
            </a:r>
          </a:p>
          <a:p>
            <a:pPr lvl="1"/>
            <a:endParaRPr lang="en-CA" sz="2600" dirty="0" smtClean="0"/>
          </a:p>
        </p:txBody>
      </p:sp>
    </p:spTree>
    <p:extLst>
      <p:ext uri="{BB962C8B-B14F-4D97-AF65-F5344CB8AC3E}">
        <p14:creationId xmlns:p14="http://schemas.microsoft.com/office/powerpoint/2010/main" val="296302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yourdictionary.com/images/main/A4polc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0576"/>
            <a:ext cx="5519082" cy="68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0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CA" dirty="0" smtClean="0"/>
              <a:t>The treaty of Versailles (3)</a:t>
            </a:r>
            <a:endParaRPr lang="en-CA" dirty="0"/>
          </a:p>
        </p:txBody>
      </p:sp>
      <p:sp>
        <p:nvSpPr>
          <p:cNvPr id="22531" name="Content Placeholder 2"/>
          <p:cNvSpPr>
            <a:spLocks noGrp="1"/>
          </p:cNvSpPr>
          <p:nvPr>
            <p:ph idx="1"/>
          </p:nvPr>
        </p:nvSpPr>
        <p:spPr>
          <a:xfrm>
            <a:off x="457200" y="2204864"/>
            <a:ext cx="7239000" cy="4438824"/>
          </a:xfrm>
        </p:spPr>
        <p:txBody>
          <a:bodyPr/>
          <a:lstStyle/>
          <a:p>
            <a:r>
              <a:rPr lang="en-CA" sz="2800" dirty="0" smtClean="0"/>
              <a:t>The outcomes of the Treaty of Versailles continued:</a:t>
            </a:r>
          </a:p>
          <a:p>
            <a:pPr lvl="1"/>
            <a:endParaRPr lang="en-CA" sz="2400" dirty="0" smtClean="0"/>
          </a:p>
          <a:p>
            <a:pPr lvl="1"/>
            <a:r>
              <a:rPr lang="en-CA" sz="2600" b="1" dirty="0" smtClean="0"/>
              <a:t>Germany disarmed.</a:t>
            </a:r>
          </a:p>
          <a:p>
            <a:pPr lvl="1"/>
            <a:endParaRPr lang="en-CA" sz="2600" dirty="0" smtClean="0"/>
          </a:p>
          <a:p>
            <a:pPr lvl="1"/>
            <a:r>
              <a:rPr lang="en-CA" sz="2600" b="1" dirty="0" smtClean="0"/>
              <a:t>Buffer zones </a:t>
            </a:r>
            <a:r>
              <a:rPr lang="en-CA" sz="2600" dirty="0" smtClean="0"/>
              <a:t>established between France and Germany = </a:t>
            </a:r>
            <a:r>
              <a:rPr lang="en-CA" sz="2600" b="1" dirty="0" smtClean="0"/>
              <a:t>occupation of the Rhineland</a:t>
            </a:r>
            <a:r>
              <a:rPr lang="en-CA" sz="2600" dirty="0" smtClean="0"/>
              <a:t> by Allies for 15 years.</a:t>
            </a:r>
          </a:p>
        </p:txBody>
      </p:sp>
    </p:spTree>
    <p:extLst>
      <p:ext uri="{BB962C8B-B14F-4D97-AF65-F5344CB8AC3E}">
        <p14:creationId xmlns:p14="http://schemas.microsoft.com/office/powerpoint/2010/main" val="2244599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loellenpark.org/callens/%20Map%20of%20Rhinela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704"/>
            <a:ext cx="810039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3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Paris Peace: Divisions (1)</a:t>
            </a:r>
            <a:endParaRPr lang="en-CA" dirty="0"/>
          </a:p>
        </p:txBody>
      </p:sp>
      <p:sp>
        <p:nvSpPr>
          <p:cNvPr id="3" name="Content Placeholder 2"/>
          <p:cNvSpPr>
            <a:spLocks noGrp="1"/>
          </p:cNvSpPr>
          <p:nvPr>
            <p:ph idx="1"/>
          </p:nvPr>
        </p:nvSpPr>
        <p:spPr>
          <a:xfrm>
            <a:off x="457200" y="2276872"/>
            <a:ext cx="7239000" cy="4179490"/>
          </a:xfrm>
        </p:spPr>
        <p:txBody>
          <a:bodyPr/>
          <a:lstStyle/>
          <a:p>
            <a:pPr>
              <a:lnSpc>
                <a:spcPct val="90000"/>
              </a:lnSpc>
            </a:pPr>
            <a:r>
              <a:rPr lang="en-US" sz="2800" dirty="0" smtClean="0">
                <a:cs typeface="Times New Roman" pitchFamily="18" charset="0"/>
              </a:rPr>
              <a:t>The Austrian-Hungarian Empire was broken apart:</a:t>
            </a:r>
          </a:p>
          <a:p>
            <a:pPr lvl="1">
              <a:lnSpc>
                <a:spcPct val="90000"/>
              </a:lnSpc>
            </a:pPr>
            <a:endParaRPr lang="en-US" sz="2400" dirty="0" smtClean="0">
              <a:cs typeface="Times New Roman" pitchFamily="18" charset="0"/>
            </a:endParaRPr>
          </a:p>
          <a:p>
            <a:pPr lvl="1">
              <a:lnSpc>
                <a:spcPct val="90000"/>
              </a:lnSpc>
            </a:pPr>
            <a:r>
              <a:rPr lang="en-US" sz="2600" b="1" dirty="0" smtClean="0">
                <a:cs typeface="Times New Roman" pitchFamily="18" charset="0"/>
              </a:rPr>
              <a:t>Austria</a:t>
            </a:r>
            <a:r>
              <a:rPr lang="en-US" sz="2600" dirty="0" smtClean="0">
                <a:cs typeface="Times New Roman" pitchFamily="18" charset="0"/>
              </a:rPr>
              <a:t> was reduced to only 12 percent of its prewar size.</a:t>
            </a:r>
          </a:p>
          <a:p>
            <a:pPr lvl="1">
              <a:lnSpc>
                <a:spcPct val="90000"/>
              </a:lnSpc>
            </a:pPr>
            <a:endParaRPr lang="en-US" sz="2600" dirty="0" smtClean="0">
              <a:cs typeface="Times New Roman" pitchFamily="18" charset="0"/>
            </a:endParaRPr>
          </a:p>
          <a:p>
            <a:pPr lvl="1">
              <a:lnSpc>
                <a:spcPct val="90000"/>
              </a:lnSpc>
            </a:pPr>
            <a:r>
              <a:rPr lang="en-US" sz="2600" b="1" dirty="0" smtClean="0">
                <a:cs typeface="Times New Roman" pitchFamily="18" charset="0"/>
              </a:rPr>
              <a:t>Hungary</a:t>
            </a:r>
            <a:r>
              <a:rPr lang="en-US" sz="2600" dirty="0" smtClean="0">
                <a:cs typeface="Times New Roman" pitchFamily="18" charset="0"/>
              </a:rPr>
              <a:t> lost 75 percent of its land and  </a:t>
            </a:r>
            <a:r>
              <a:rPr lang="en-US" sz="2600" dirty="0">
                <a:cs typeface="Times New Roman" pitchFamily="18" charset="0"/>
              </a:rPr>
              <a:t>became a separate country.</a:t>
            </a:r>
          </a:p>
          <a:p>
            <a:pPr lvl="1">
              <a:lnSpc>
                <a:spcPct val="90000"/>
              </a:lnSpc>
            </a:pPr>
            <a:endParaRPr lang="en-US" sz="2600" dirty="0" smtClean="0">
              <a:cs typeface="Times New Roman" pitchFamily="18" charset="0"/>
            </a:endParaRPr>
          </a:p>
          <a:p>
            <a:pPr lvl="1">
              <a:lnSpc>
                <a:spcPct val="90000"/>
              </a:lnSpc>
            </a:pPr>
            <a:endParaRPr lang="en-US" sz="2600" dirty="0" smtClean="0">
              <a:cs typeface="Times New Roman" pitchFamily="18" charset="0"/>
            </a:endParaRPr>
          </a:p>
          <a:p>
            <a:pPr lvl="1">
              <a:lnSpc>
                <a:spcPct val="90000"/>
              </a:lnSpc>
            </a:pPr>
            <a:endParaRPr lang="en-US" sz="2600" dirty="0" smtClean="0">
              <a:cs typeface="Times New Roman" pitchFamily="18" charset="0"/>
            </a:endParaRPr>
          </a:p>
          <a:p>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Paris Peace: Divisions (2)</a:t>
            </a:r>
            <a:endParaRPr lang="en-CA" dirty="0"/>
          </a:p>
        </p:txBody>
      </p:sp>
      <p:sp>
        <p:nvSpPr>
          <p:cNvPr id="3" name="Content Placeholder 2"/>
          <p:cNvSpPr>
            <a:spLocks noGrp="1"/>
          </p:cNvSpPr>
          <p:nvPr>
            <p:ph idx="1"/>
          </p:nvPr>
        </p:nvSpPr>
        <p:spPr>
          <a:xfrm>
            <a:off x="457200" y="1772815"/>
            <a:ext cx="7239000" cy="4683547"/>
          </a:xfrm>
        </p:spPr>
        <p:txBody>
          <a:bodyPr/>
          <a:lstStyle/>
          <a:p>
            <a:pPr lvl="1">
              <a:lnSpc>
                <a:spcPct val="90000"/>
              </a:lnSpc>
            </a:pPr>
            <a:endParaRPr lang="en-US" sz="2400" dirty="0" smtClean="0">
              <a:cs typeface="Times New Roman" pitchFamily="18" charset="0"/>
            </a:endParaRPr>
          </a:p>
          <a:p>
            <a:pPr lvl="1">
              <a:lnSpc>
                <a:spcPct val="90000"/>
              </a:lnSpc>
            </a:pPr>
            <a:r>
              <a:rPr lang="en-US" sz="2600" b="1" dirty="0" smtClean="0">
                <a:cs typeface="Times New Roman" pitchFamily="18" charset="0"/>
              </a:rPr>
              <a:t>Czechoslovakia</a:t>
            </a:r>
            <a:r>
              <a:rPr lang="en-US" sz="2600" dirty="0" smtClean="0">
                <a:cs typeface="Times New Roman" pitchFamily="18" charset="0"/>
              </a:rPr>
              <a:t> </a:t>
            </a:r>
            <a:r>
              <a:rPr lang="en-US" sz="2600" dirty="0">
                <a:cs typeface="Times New Roman" pitchFamily="18" charset="0"/>
              </a:rPr>
              <a:t>was </a:t>
            </a:r>
            <a:r>
              <a:rPr lang="en-US" sz="2600" dirty="0" smtClean="0">
                <a:cs typeface="Times New Roman" pitchFamily="18" charset="0"/>
              </a:rPr>
              <a:t>formed.</a:t>
            </a:r>
            <a:endParaRPr lang="en-US" sz="2600" dirty="0">
              <a:cs typeface="Times New Roman" pitchFamily="18" charset="0"/>
            </a:endParaRPr>
          </a:p>
          <a:p>
            <a:pPr lvl="1">
              <a:lnSpc>
                <a:spcPct val="90000"/>
              </a:lnSpc>
            </a:pPr>
            <a:endParaRPr lang="en-US" sz="2600" dirty="0" smtClean="0">
              <a:cs typeface="Times New Roman" pitchFamily="18" charset="0"/>
            </a:endParaRPr>
          </a:p>
          <a:p>
            <a:pPr lvl="1">
              <a:lnSpc>
                <a:spcPct val="90000"/>
              </a:lnSpc>
            </a:pPr>
            <a:r>
              <a:rPr lang="en-US" sz="2600" dirty="0" smtClean="0">
                <a:cs typeface="Times New Roman" pitchFamily="18" charset="0"/>
              </a:rPr>
              <a:t>Serbia </a:t>
            </a:r>
            <a:r>
              <a:rPr lang="en-US" sz="2600" dirty="0">
                <a:cs typeface="Times New Roman" pitchFamily="18" charset="0"/>
              </a:rPr>
              <a:t>joined with part of Hungary to become </a:t>
            </a:r>
            <a:r>
              <a:rPr lang="en-US" sz="2600" b="1" dirty="0">
                <a:cs typeface="Times New Roman" pitchFamily="18" charset="0"/>
              </a:rPr>
              <a:t>Yugoslavia</a:t>
            </a:r>
            <a:r>
              <a:rPr lang="en-US" sz="2600" dirty="0">
                <a:cs typeface="Times New Roman" pitchFamily="18" charset="0"/>
              </a:rPr>
              <a:t>. </a:t>
            </a:r>
          </a:p>
          <a:p>
            <a:pPr marL="0" indent="0">
              <a:lnSpc>
                <a:spcPct val="90000"/>
              </a:lnSpc>
              <a:buNone/>
            </a:pPr>
            <a:endParaRPr lang="en-US" sz="2800" dirty="0" smtClean="0">
              <a:cs typeface="Times New Roman" pitchFamily="18" charset="0"/>
            </a:endParaRPr>
          </a:p>
          <a:p>
            <a:pPr>
              <a:lnSpc>
                <a:spcPct val="90000"/>
              </a:lnSpc>
            </a:pPr>
            <a:endParaRPr lang="en-US" sz="2800" dirty="0" smtClean="0">
              <a:cs typeface="Times New Roman" pitchFamily="18" charset="0"/>
            </a:endParaRPr>
          </a:p>
          <a:p>
            <a:pPr>
              <a:lnSpc>
                <a:spcPct val="90000"/>
              </a:lnSpc>
            </a:pPr>
            <a:r>
              <a:rPr lang="en-US" sz="2800" dirty="0" smtClean="0">
                <a:cs typeface="Times New Roman" pitchFamily="18" charset="0"/>
              </a:rPr>
              <a:t>The </a:t>
            </a:r>
            <a:r>
              <a:rPr lang="en-US" sz="2800" b="1" dirty="0" smtClean="0">
                <a:cs typeface="Times New Roman" pitchFamily="18" charset="0"/>
              </a:rPr>
              <a:t>Ottoman Empire was broken apart</a:t>
            </a:r>
            <a:r>
              <a:rPr lang="en-US" sz="2800" dirty="0" smtClean="0">
                <a:cs typeface="Times New Roman" pitchFamily="18" charset="0"/>
              </a:rPr>
              <a:t>, setting up a multitude of </a:t>
            </a:r>
            <a:r>
              <a:rPr lang="en-US" sz="2800" b="1" dirty="0" smtClean="0">
                <a:cs typeface="Times New Roman" pitchFamily="18" charset="0"/>
              </a:rPr>
              <a:t>problems in the Middle East.</a:t>
            </a:r>
            <a:endParaRPr lang="en-US" sz="2800" b="1" dirty="0" smtClean="0"/>
          </a:p>
          <a:p>
            <a:endParaRPr lang="en-CA" dirty="0"/>
          </a:p>
        </p:txBody>
      </p:sp>
    </p:spTree>
    <p:extLst>
      <p:ext uri="{BB962C8B-B14F-4D97-AF65-F5344CB8AC3E}">
        <p14:creationId xmlns:p14="http://schemas.microsoft.com/office/powerpoint/2010/main" val="379039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20040"/>
            <a:ext cx="7239000" cy="1143000"/>
          </a:xfrm>
        </p:spPr>
        <p:txBody>
          <a:bodyPr>
            <a:normAutofit fontScale="90000"/>
          </a:bodyPr>
          <a:lstStyle/>
          <a:p>
            <a:pPr fontAlgn="auto">
              <a:spcAft>
                <a:spcPts val="0"/>
              </a:spcAft>
              <a:defRPr/>
            </a:pPr>
            <a:r>
              <a:rPr lang="en-GB" dirty="0" smtClean="0">
                <a:latin typeface="Comic Sans MS" pitchFamily="66" charset="0"/>
              </a:rPr>
              <a:t>What YOU </a:t>
            </a:r>
            <a:r>
              <a:rPr lang="en-GB" dirty="0">
                <a:latin typeface="Comic Sans MS" pitchFamily="66" charset="0"/>
              </a:rPr>
              <a:t>NEED TO KNOW:</a:t>
            </a:r>
            <a:br>
              <a:rPr lang="en-GB" dirty="0">
                <a:latin typeface="Comic Sans MS" pitchFamily="66" charset="0"/>
              </a:rPr>
            </a:br>
            <a:endParaRPr lang="en-GB" dirty="0">
              <a:latin typeface="Comic Sans MS" pitchFamily="66" charset="0"/>
            </a:endParaRPr>
          </a:p>
        </p:txBody>
      </p:sp>
      <p:sp>
        <p:nvSpPr>
          <p:cNvPr id="3075" name="Rectangle 3"/>
          <p:cNvSpPr>
            <a:spLocks noGrp="1" noChangeArrowheads="1"/>
          </p:cNvSpPr>
          <p:nvPr>
            <p:ph idx="1"/>
          </p:nvPr>
        </p:nvSpPr>
        <p:spPr>
          <a:xfrm>
            <a:off x="457200" y="1268760"/>
            <a:ext cx="7239000" cy="5187603"/>
          </a:xfrm>
        </p:spPr>
        <p:txBody>
          <a:bodyPr/>
          <a:lstStyle/>
          <a:p>
            <a:r>
              <a:rPr lang="en-GB" sz="2400" dirty="0" smtClean="0">
                <a:latin typeface="Comic Sans MS" pitchFamily="66" charset="0"/>
              </a:rPr>
              <a:t>Who were the Big Three?</a:t>
            </a:r>
          </a:p>
          <a:p>
            <a:endParaRPr lang="en-GB" sz="2400" dirty="0" smtClean="0">
              <a:latin typeface="Comic Sans MS" pitchFamily="66" charset="0"/>
            </a:endParaRPr>
          </a:p>
          <a:p>
            <a:r>
              <a:rPr lang="en-GB" sz="2400" dirty="0" smtClean="0">
                <a:latin typeface="Comic Sans MS" pitchFamily="66" charset="0"/>
              </a:rPr>
              <a:t>What did they want?</a:t>
            </a:r>
          </a:p>
          <a:p>
            <a:endParaRPr lang="en-GB" sz="2400" dirty="0" smtClean="0">
              <a:latin typeface="Comic Sans MS" pitchFamily="66" charset="0"/>
            </a:endParaRPr>
          </a:p>
          <a:p>
            <a:r>
              <a:rPr lang="en-GB" sz="2400" dirty="0" smtClean="0">
                <a:latin typeface="Comic Sans MS" pitchFamily="66" charset="0"/>
              </a:rPr>
              <a:t>What was the Paris Peace Conference?</a:t>
            </a:r>
          </a:p>
          <a:p>
            <a:endParaRPr lang="en-GB" sz="2400" dirty="0" smtClean="0">
              <a:latin typeface="Comic Sans MS" pitchFamily="66" charset="0"/>
            </a:endParaRPr>
          </a:p>
          <a:p>
            <a:r>
              <a:rPr lang="en-GB" sz="2400" dirty="0" smtClean="0">
                <a:latin typeface="Comic Sans MS" pitchFamily="66" charset="0"/>
              </a:rPr>
              <a:t>What were the outcomes of the Treaty of Versailles?</a:t>
            </a:r>
          </a:p>
          <a:p>
            <a:endParaRPr lang="en-GB" sz="2400" dirty="0" smtClean="0">
              <a:latin typeface="Comic Sans MS" pitchFamily="66" charset="0"/>
            </a:endParaRPr>
          </a:p>
          <a:p>
            <a:r>
              <a:rPr lang="en-GB" sz="2400" dirty="0" smtClean="0">
                <a:latin typeface="Comic Sans MS" pitchFamily="66" charset="0"/>
              </a:rPr>
              <a:t>What were the other treaties?</a:t>
            </a:r>
          </a:p>
          <a:p>
            <a:endParaRPr lang="en-GB" sz="2400" dirty="0" smtClean="0">
              <a:latin typeface="Comic Sans MS" pitchFamily="66" charset="0"/>
            </a:endParaRPr>
          </a:p>
          <a:p>
            <a:r>
              <a:rPr lang="en-GB" sz="2400" dirty="0" smtClean="0">
                <a:latin typeface="Comic Sans MS" pitchFamily="66" charset="0"/>
              </a:rPr>
              <a:t>What was the League of Nations?</a:t>
            </a:r>
          </a:p>
          <a:p>
            <a:endParaRPr lang="en-GB" dirty="0" smtClean="0">
              <a:latin typeface="Comic Sans MS" pitchFamily="66" charset="0"/>
            </a:endParaRPr>
          </a:p>
          <a:p>
            <a:endParaRPr lang="en-GB"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wipe(left)">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wipe(left)">
                                      <p:cBhvr>
                                        <p:cTn id="17" dur="500"/>
                                        <p:tgtEl>
                                          <p:spTgt spid="3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wipe(left)">
                                      <p:cBhvr>
                                        <p:cTn id="22" dur="500"/>
                                        <p:tgtEl>
                                          <p:spTgt spid="307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animEffect transition="in" filter="wipe(left)">
                                      <p:cBhvr>
                                        <p:cTn id="27" dur="500"/>
                                        <p:tgtEl>
                                          <p:spTgt spid="307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5">
                                            <p:txEl>
                                              <p:pRg st="10" end="10"/>
                                            </p:txEl>
                                          </p:spTgt>
                                        </p:tgtEl>
                                        <p:attrNameLst>
                                          <p:attrName>style.visibility</p:attrName>
                                        </p:attrNameLst>
                                      </p:cBhvr>
                                      <p:to>
                                        <p:strVal val="visible"/>
                                      </p:to>
                                    </p:set>
                                    <p:animEffect transition="in" filter="wipe(left)">
                                      <p:cBhvr>
                                        <p:cTn id="32" dur="500"/>
                                        <p:tgtEl>
                                          <p:spTgt spid="3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331"/>
            <a:ext cx="7239000" cy="1143000"/>
          </a:xfrm>
        </p:spPr>
        <p:txBody>
          <a:bodyPr>
            <a:normAutofit fontScale="90000"/>
          </a:bodyPr>
          <a:lstStyle/>
          <a:p>
            <a:pPr fontAlgn="auto">
              <a:spcAft>
                <a:spcPts val="0"/>
              </a:spcAft>
              <a:defRPr/>
            </a:pPr>
            <a:r>
              <a:rPr lang="en-CA" dirty="0" smtClean="0"/>
              <a:t>Diktat – an imposed settlement</a:t>
            </a:r>
            <a:endParaRPr lang="en-CA" dirty="0"/>
          </a:p>
        </p:txBody>
      </p:sp>
      <p:sp>
        <p:nvSpPr>
          <p:cNvPr id="23555" name="Content Placeholder 2"/>
          <p:cNvSpPr>
            <a:spLocks noGrp="1"/>
          </p:cNvSpPr>
          <p:nvPr>
            <p:ph idx="1"/>
          </p:nvPr>
        </p:nvSpPr>
        <p:spPr>
          <a:xfrm>
            <a:off x="457200" y="1785938"/>
            <a:ext cx="7643192" cy="5072062"/>
          </a:xfrm>
        </p:spPr>
        <p:txBody>
          <a:bodyPr/>
          <a:lstStyle/>
          <a:p>
            <a:r>
              <a:rPr lang="en-CA" sz="2800" dirty="0" smtClean="0"/>
              <a:t>Germany and other defeated nations viewed the </a:t>
            </a:r>
            <a:r>
              <a:rPr lang="en-CA" sz="2800" b="1" dirty="0" smtClean="0"/>
              <a:t>Treaty of Versailles as a DIKTAT </a:t>
            </a:r>
            <a:r>
              <a:rPr lang="en-CA" sz="2800" dirty="0" smtClean="0"/>
              <a:t>(an imposed/forced/dictated settlement):</a:t>
            </a:r>
          </a:p>
          <a:p>
            <a:pPr lvl="1"/>
            <a:endParaRPr lang="en-CA" sz="2800" dirty="0" smtClean="0"/>
          </a:p>
          <a:p>
            <a:pPr lvl="1"/>
            <a:r>
              <a:rPr lang="en-CA" sz="2600" dirty="0" smtClean="0"/>
              <a:t>They were </a:t>
            </a:r>
            <a:r>
              <a:rPr lang="en-CA" sz="2600" b="1" dirty="0" smtClean="0"/>
              <a:t>not invited </a:t>
            </a:r>
            <a:r>
              <a:rPr lang="en-CA" sz="2600" dirty="0" smtClean="0"/>
              <a:t>to negotiations.</a:t>
            </a:r>
          </a:p>
          <a:p>
            <a:pPr lvl="1"/>
            <a:endParaRPr lang="en-CA" sz="2600" dirty="0" smtClean="0"/>
          </a:p>
          <a:p>
            <a:pPr lvl="1"/>
            <a:r>
              <a:rPr lang="en-CA" sz="2600" dirty="0" smtClean="0"/>
              <a:t>They did </a:t>
            </a:r>
            <a:r>
              <a:rPr lang="en-CA" sz="2600" b="1" dirty="0" smtClean="0"/>
              <a:t>not agree </a:t>
            </a:r>
            <a:r>
              <a:rPr lang="en-CA" sz="2600" dirty="0" smtClean="0"/>
              <a:t>to the terms.</a:t>
            </a:r>
          </a:p>
          <a:p>
            <a:pPr lvl="1"/>
            <a:endParaRPr lang="en-CA" sz="2600" dirty="0" smtClean="0"/>
          </a:p>
          <a:p>
            <a:pPr lvl="1"/>
            <a:r>
              <a:rPr lang="en-CA" sz="2600" dirty="0" smtClean="0"/>
              <a:t>They still had the </a:t>
            </a:r>
            <a:r>
              <a:rPr lang="en-CA" sz="2600" b="1" dirty="0" smtClean="0"/>
              <a:t>desire to dominate middle Europe</a:t>
            </a:r>
            <a:r>
              <a:rPr lang="en-CA" sz="2600" dirty="0" smtClean="0"/>
              <a:t> (</a:t>
            </a:r>
            <a:r>
              <a:rPr lang="en-CA" sz="2600" dirty="0" err="1" smtClean="0"/>
              <a:t>Mittleuropa</a:t>
            </a:r>
            <a:r>
              <a:rPr lang="en-CA" sz="2600" dirty="0" smtClean="0"/>
              <a:t>) </a:t>
            </a:r>
            <a:r>
              <a:rPr lang="en-CA" sz="2600" b="1" dirty="0" smtClean="0"/>
              <a:t>and achieve AUTARKY</a:t>
            </a:r>
            <a:r>
              <a:rPr lang="en-CA" sz="2600" dirty="0" smtClean="0"/>
              <a:t> (the quality of being self-sufficient).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lstStyle/>
          <a:p>
            <a:pPr fontAlgn="auto">
              <a:spcAft>
                <a:spcPts val="0"/>
              </a:spcAft>
              <a:defRPr/>
            </a:pPr>
            <a:r>
              <a:rPr lang="en-CA" dirty="0" smtClean="0"/>
              <a:t>Germany’s Objections (1)</a:t>
            </a:r>
            <a:endParaRPr lang="en-CA" dirty="0"/>
          </a:p>
        </p:txBody>
      </p:sp>
      <p:sp>
        <p:nvSpPr>
          <p:cNvPr id="24579" name="Content Placeholder 2"/>
          <p:cNvSpPr>
            <a:spLocks noGrp="1"/>
          </p:cNvSpPr>
          <p:nvPr>
            <p:ph idx="1"/>
          </p:nvPr>
        </p:nvSpPr>
        <p:spPr>
          <a:xfrm>
            <a:off x="395288" y="1916832"/>
            <a:ext cx="7239000" cy="4796706"/>
          </a:xfrm>
        </p:spPr>
        <p:txBody>
          <a:bodyPr/>
          <a:lstStyle/>
          <a:p>
            <a:r>
              <a:rPr lang="en-CA" sz="2800" dirty="0" smtClean="0"/>
              <a:t>The </a:t>
            </a:r>
            <a:r>
              <a:rPr lang="en-CA" sz="2800" b="1" dirty="0" smtClean="0"/>
              <a:t>main points the Germans objected to </a:t>
            </a:r>
            <a:r>
              <a:rPr lang="en-CA" sz="2800" dirty="0" smtClean="0"/>
              <a:t>in the Treaty of Versailles were:</a:t>
            </a:r>
          </a:p>
          <a:p>
            <a:pPr lvl="1"/>
            <a:endParaRPr lang="en-CA" dirty="0" smtClean="0"/>
          </a:p>
          <a:p>
            <a:pPr lvl="1"/>
            <a:r>
              <a:rPr lang="en-CA" sz="2600" b="1" dirty="0" smtClean="0"/>
              <a:t>The Diktat </a:t>
            </a:r>
            <a:r>
              <a:rPr lang="en-CA" sz="2600" dirty="0" smtClean="0"/>
              <a:t>– treaty dictated not negotiated.</a:t>
            </a:r>
          </a:p>
          <a:p>
            <a:pPr lvl="1"/>
            <a:endParaRPr lang="en-CA" sz="2600" dirty="0" smtClean="0"/>
          </a:p>
          <a:p>
            <a:pPr lvl="1"/>
            <a:r>
              <a:rPr lang="en-CA" sz="2600" b="1" dirty="0" smtClean="0"/>
              <a:t>War guilt and repartitions </a:t>
            </a:r>
            <a:r>
              <a:rPr lang="en-CA" sz="2600" dirty="0" smtClean="0"/>
              <a:t>– Germans were forced to accept that WWI was their fault and has to pay exorbitant reparations.</a:t>
            </a:r>
          </a:p>
          <a:p>
            <a:pPr lvl="1"/>
            <a:endParaRPr lang="en-CA" sz="26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lstStyle/>
          <a:p>
            <a:pPr fontAlgn="auto">
              <a:spcAft>
                <a:spcPts val="0"/>
              </a:spcAft>
              <a:defRPr/>
            </a:pPr>
            <a:r>
              <a:rPr lang="en-CA" dirty="0" smtClean="0"/>
              <a:t>Germany’s Objections (2)</a:t>
            </a:r>
            <a:endParaRPr lang="en-CA" dirty="0"/>
          </a:p>
        </p:txBody>
      </p:sp>
      <p:sp>
        <p:nvSpPr>
          <p:cNvPr id="24579" name="Content Placeholder 2"/>
          <p:cNvSpPr>
            <a:spLocks noGrp="1"/>
          </p:cNvSpPr>
          <p:nvPr>
            <p:ph idx="1"/>
          </p:nvPr>
        </p:nvSpPr>
        <p:spPr>
          <a:xfrm>
            <a:off x="395288" y="1484313"/>
            <a:ext cx="7705104" cy="5229225"/>
          </a:xfrm>
        </p:spPr>
        <p:txBody>
          <a:bodyPr/>
          <a:lstStyle/>
          <a:p>
            <a:r>
              <a:rPr lang="en-CA" sz="2800" dirty="0" smtClean="0"/>
              <a:t>The main points the Germans objected to in the Treaty of Versailles were (continued):</a:t>
            </a:r>
          </a:p>
          <a:p>
            <a:pPr lvl="1"/>
            <a:endParaRPr lang="en-CA" dirty="0" smtClean="0"/>
          </a:p>
          <a:p>
            <a:pPr lvl="1"/>
            <a:r>
              <a:rPr lang="en-CA" sz="2600" b="1" dirty="0" smtClean="0"/>
              <a:t>The loss of territory </a:t>
            </a:r>
            <a:r>
              <a:rPr lang="en-CA" sz="2600" dirty="0" smtClean="0"/>
              <a:t>(German land was taken away) – no </a:t>
            </a:r>
            <a:r>
              <a:rPr lang="en-CA" sz="2600" dirty="0" err="1" smtClean="0"/>
              <a:t>anschluss</a:t>
            </a:r>
            <a:r>
              <a:rPr lang="en-CA" sz="2600" dirty="0" smtClean="0"/>
              <a:t> (Germany forbidden to unify with Austria).</a:t>
            </a:r>
          </a:p>
          <a:p>
            <a:pPr lvl="1"/>
            <a:endParaRPr lang="en-CA" sz="2600" dirty="0" smtClean="0"/>
          </a:p>
          <a:p>
            <a:pPr lvl="1"/>
            <a:r>
              <a:rPr lang="en-CA" sz="2600" b="1" dirty="0" smtClean="0"/>
              <a:t>Disarmament</a:t>
            </a:r>
            <a:r>
              <a:rPr lang="en-CA" sz="2600" dirty="0" smtClean="0"/>
              <a:t> – limits set to the size of the German army and navy and total restrictions on troops in the Rhineland, on the production of tanks, armoured vehicles, aircraft and submarines.</a:t>
            </a:r>
          </a:p>
        </p:txBody>
      </p:sp>
    </p:spTree>
    <p:extLst>
      <p:ext uri="{BB962C8B-B14F-4D97-AF65-F5344CB8AC3E}">
        <p14:creationId xmlns:p14="http://schemas.microsoft.com/office/powerpoint/2010/main" val="1030100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618"/>
            <a:ext cx="7239000" cy="1143000"/>
          </a:xfrm>
        </p:spPr>
        <p:txBody>
          <a:bodyPr/>
          <a:lstStyle/>
          <a:p>
            <a:pPr fontAlgn="auto">
              <a:spcAft>
                <a:spcPts val="0"/>
              </a:spcAft>
              <a:defRPr/>
            </a:pPr>
            <a:r>
              <a:rPr lang="en-CA" dirty="0" smtClean="0"/>
              <a:t>Other countries (1)</a:t>
            </a:r>
            <a:endParaRPr lang="en-CA" dirty="0"/>
          </a:p>
        </p:txBody>
      </p:sp>
      <p:sp>
        <p:nvSpPr>
          <p:cNvPr id="3" name="Content Placeholder 2"/>
          <p:cNvSpPr>
            <a:spLocks noGrp="1"/>
          </p:cNvSpPr>
          <p:nvPr>
            <p:ph idx="1"/>
          </p:nvPr>
        </p:nvSpPr>
        <p:spPr/>
        <p:txBody>
          <a:bodyPr>
            <a:normAutofit fontScale="85000" lnSpcReduction="20000"/>
          </a:bodyPr>
          <a:lstStyle/>
          <a:p>
            <a:pPr marL="274320" indent="-274320" fontAlgn="auto">
              <a:spcAft>
                <a:spcPts val="0"/>
              </a:spcAft>
              <a:buFont typeface="Wingdings 2"/>
              <a:buChar char=""/>
              <a:defRPr/>
            </a:pPr>
            <a:r>
              <a:rPr lang="en-CA" sz="3300" dirty="0" smtClean="0"/>
              <a:t>The negotiations at the </a:t>
            </a:r>
            <a:r>
              <a:rPr lang="en-CA" sz="3300" b="1" dirty="0" smtClean="0"/>
              <a:t>Treaty of Versailles</a:t>
            </a:r>
            <a:r>
              <a:rPr lang="en-CA" sz="3300" dirty="0" smtClean="0"/>
              <a:t> </a:t>
            </a:r>
            <a:r>
              <a:rPr lang="en-CA" sz="3300" b="1" dirty="0" smtClean="0"/>
              <a:t>upset more countries </a:t>
            </a:r>
            <a:r>
              <a:rPr lang="en-CA" sz="3300" dirty="0" smtClean="0"/>
              <a:t>than just Germany.</a:t>
            </a:r>
          </a:p>
          <a:p>
            <a:pPr marL="274320" indent="-274320" fontAlgn="auto">
              <a:spcAft>
                <a:spcPts val="0"/>
              </a:spcAft>
              <a:buFont typeface="Wingdings 2"/>
              <a:buChar char=""/>
              <a:defRPr/>
            </a:pPr>
            <a:endParaRPr lang="en-CA" sz="3300" dirty="0"/>
          </a:p>
          <a:p>
            <a:pPr marL="521970" lvl="1" indent="-274320" fontAlgn="auto">
              <a:spcAft>
                <a:spcPts val="0"/>
              </a:spcAft>
              <a:buFont typeface="Wingdings 2"/>
              <a:buChar char=""/>
              <a:defRPr/>
            </a:pPr>
            <a:r>
              <a:rPr lang="en-CA" sz="3100" dirty="0" smtClean="0"/>
              <a:t>The input of nations outside the Big Three seemed to be ignored.</a:t>
            </a:r>
          </a:p>
          <a:p>
            <a:pPr marL="274320" indent="-274320" fontAlgn="auto">
              <a:spcAft>
                <a:spcPts val="0"/>
              </a:spcAft>
              <a:buFont typeface="Wingdings 2"/>
              <a:buChar char=""/>
              <a:defRPr/>
            </a:pPr>
            <a:endParaRPr lang="en-CA" sz="3300" dirty="0" smtClean="0"/>
          </a:p>
          <a:p>
            <a:pPr marL="274320" indent="-274320" fontAlgn="auto">
              <a:spcAft>
                <a:spcPts val="0"/>
              </a:spcAft>
              <a:buFont typeface="Wingdings 2"/>
              <a:buChar char=""/>
              <a:defRPr/>
            </a:pPr>
            <a:r>
              <a:rPr lang="en-CA" sz="3300" dirty="0" smtClean="0"/>
              <a:t>The countries that had won WWI wanted to make sure that Germany, Austria-Hungary and Turkey could never become so powerful again so the </a:t>
            </a:r>
            <a:r>
              <a:rPr lang="en-CA" sz="3300" b="1" dirty="0" smtClean="0"/>
              <a:t>map of Europe was redrawn.</a:t>
            </a:r>
          </a:p>
          <a:p>
            <a:pPr marL="274320" indent="-274320" fontAlgn="auto">
              <a:spcAft>
                <a:spcPts val="0"/>
              </a:spcAft>
              <a:buFont typeface="Wingdings 2"/>
              <a:buChar char=""/>
              <a:defRPr/>
            </a:pPr>
            <a:endParaRPr lang="en-CA" sz="3300" dirty="0" smtClean="0"/>
          </a:p>
          <a:p>
            <a:pPr marL="274320" indent="-274320" fontAlgn="auto">
              <a:spcAft>
                <a:spcPts val="0"/>
              </a:spcAft>
              <a:buFont typeface="Wingdings 2"/>
              <a:buChar char=""/>
              <a:defRPr/>
            </a:pP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orldology.com/Europe/images/pre_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6377621" cy="68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319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historyonthenet.com/shop/images/Display/eu1919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7" y="0"/>
            <a:ext cx="91716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618"/>
            <a:ext cx="7239000" cy="1143000"/>
          </a:xfrm>
        </p:spPr>
        <p:txBody>
          <a:bodyPr/>
          <a:lstStyle/>
          <a:p>
            <a:pPr fontAlgn="auto">
              <a:spcAft>
                <a:spcPts val="0"/>
              </a:spcAft>
              <a:defRPr/>
            </a:pPr>
            <a:r>
              <a:rPr lang="en-CA" dirty="0" smtClean="0"/>
              <a:t>Other countries (2)</a:t>
            </a:r>
            <a:endParaRPr lang="en-CA" dirty="0"/>
          </a:p>
        </p:txBody>
      </p:sp>
      <p:sp>
        <p:nvSpPr>
          <p:cNvPr id="3" name="Content Placeholder 2"/>
          <p:cNvSpPr>
            <a:spLocks noGrp="1"/>
          </p:cNvSpPr>
          <p:nvPr>
            <p:ph idx="1"/>
          </p:nvPr>
        </p:nvSpPr>
        <p:spPr/>
        <p:txBody>
          <a:bodyPr>
            <a:normAutofit/>
          </a:bodyPr>
          <a:lstStyle/>
          <a:p>
            <a:pPr marL="274320" indent="-274320" fontAlgn="auto">
              <a:spcAft>
                <a:spcPts val="0"/>
              </a:spcAft>
              <a:buFont typeface="Wingdings 2"/>
              <a:buChar char=""/>
              <a:defRPr/>
            </a:pPr>
            <a:endParaRPr lang="en-CA" dirty="0" smtClean="0"/>
          </a:p>
          <a:p>
            <a:pPr marL="274320" indent="-274320" fontAlgn="auto">
              <a:spcAft>
                <a:spcPts val="0"/>
              </a:spcAft>
              <a:buFont typeface="Wingdings 2"/>
              <a:buChar char=""/>
              <a:defRPr/>
            </a:pPr>
            <a:r>
              <a:rPr lang="en-CA" sz="2800" dirty="0" smtClean="0"/>
              <a:t>Many of the </a:t>
            </a:r>
            <a:r>
              <a:rPr lang="en-CA" sz="2800" b="1" dirty="0" smtClean="0"/>
              <a:t>terms of the treaties seemed unfair to the losers</a:t>
            </a:r>
            <a:r>
              <a:rPr lang="en-CA" sz="2800" dirty="0" smtClean="0"/>
              <a:t>, especially to Germans, and they were to </a:t>
            </a:r>
            <a:r>
              <a:rPr lang="en-CA" sz="2800" b="1" dirty="0" smtClean="0"/>
              <a:t>cause much trouble</a:t>
            </a:r>
            <a:r>
              <a:rPr lang="en-CA" sz="2800" dirty="0" smtClean="0"/>
              <a:t> in Europe in the next twenty years.</a:t>
            </a:r>
          </a:p>
          <a:p>
            <a:pPr marL="274320" indent="-274320" fontAlgn="auto">
              <a:spcAft>
                <a:spcPts val="0"/>
              </a:spcAft>
              <a:buFont typeface="Wingdings 2"/>
              <a:buChar char=""/>
              <a:defRPr/>
            </a:pPr>
            <a:endParaRPr lang="en-CA" dirty="0"/>
          </a:p>
        </p:txBody>
      </p:sp>
    </p:spTree>
    <p:extLst>
      <p:ext uri="{BB962C8B-B14F-4D97-AF65-F5344CB8AC3E}">
        <p14:creationId xmlns:p14="http://schemas.microsoft.com/office/powerpoint/2010/main" val="3878301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618"/>
            <a:ext cx="7239000" cy="1143000"/>
          </a:xfrm>
        </p:spPr>
        <p:txBody>
          <a:bodyPr/>
          <a:lstStyle/>
          <a:p>
            <a:pPr fontAlgn="auto">
              <a:spcAft>
                <a:spcPts val="0"/>
              </a:spcAft>
              <a:defRPr/>
            </a:pPr>
            <a:r>
              <a:rPr lang="en-CA" dirty="0" smtClean="0"/>
              <a:t>The war guilt clause</a:t>
            </a:r>
            <a:endParaRPr lang="en-CA" dirty="0"/>
          </a:p>
        </p:txBody>
      </p:sp>
      <p:sp>
        <p:nvSpPr>
          <p:cNvPr id="26627" name="Content Placeholder 2"/>
          <p:cNvSpPr>
            <a:spLocks noGrp="1"/>
          </p:cNvSpPr>
          <p:nvPr>
            <p:ph idx="1"/>
          </p:nvPr>
        </p:nvSpPr>
        <p:spPr>
          <a:xfrm>
            <a:off x="457200" y="1556792"/>
            <a:ext cx="7643192" cy="4899571"/>
          </a:xfrm>
        </p:spPr>
        <p:txBody>
          <a:bodyPr/>
          <a:lstStyle/>
          <a:p>
            <a:r>
              <a:rPr lang="en-CA" sz="2800" b="1" dirty="0" smtClean="0"/>
              <a:t>Germany</a:t>
            </a:r>
            <a:r>
              <a:rPr lang="en-CA" sz="2800" dirty="0" smtClean="0"/>
              <a:t> was </a:t>
            </a:r>
            <a:r>
              <a:rPr lang="en-CA" sz="2800" b="1" dirty="0" smtClean="0"/>
              <a:t>invited for formal signing</a:t>
            </a:r>
            <a:r>
              <a:rPr lang="en-CA" sz="2800" dirty="0" smtClean="0"/>
              <a:t>.</a:t>
            </a:r>
          </a:p>
          <a:p>
            <a:endParaRPr lang="en-CA" sz="2800" dirty="0" smtClean="0"/>
          </a:p>
          <a:p>
            <a:r>
              <a:rPr lang="en-CA" sz="2800" dirty="0" smtClean="0"/>
              <a:t>Germany </a:t>
            </a:r>
            <a:r>
              <a:rPr lang="en-CA" sz="2800" b="1" dirty="0" smtClean="0"/>
              <a:t>signed </a:t>
            </a:r>
            <a:r>
              <a:rPr lang="en-CA" sz="2800" dirty="0" smtClean="0"/>
              <a:t>treaties and the War Guilt Clause </a:t>
            </a:r>
            <a:r>
              <a:rPr lang="en-CA" sz="2800" b="1" dirty="0" smtClean="0"/>
              <a:t>under protest </a:t>
            </a:r>
            <a:r>
              <a:rPr lang="en-CA" sz="2800" dirty="0" smtClean="0"/>
              <a:t>– incensed by the WGC.</a:t>
            </a:r>
          </a:p>
          <a:p>
            <a:endParaRPr lang="en-CA" sz="2800" dirty="0" smtClean="0"/>
          </a:p>
          <a:p>
            <a:pPr lvl="1"/>
            <a:r>
              <a:rPr lang="en-CA" sz="2600" dirty="0" smtClean="0"/>
              <a:t>The WGC said that Germany accepts responsibility of WWI.</a:t>
            </a:r>
          </a:p>
          <a:p>
            <a:endParaRPr lang="en-CA" sz="2800" dirty="0" smtClean="0"/>
          </a:p>
          <a:p>
            <a:r>
              <a:rPr lang="en-CA" sz="2800" dirty="0" smtClean="0"/>
              <a:t>This would cause caused </a:t>
            </a:r>
            <a:r>
              <a:rPr lang="en-CA" sz="2800" b="1" dirty="0" smtClean="0"/>
              <a:t>serious repercussions</a:t>
            </a:r>
            <a:r>
              <a:rPr lang="en-CA" sz="2800" dirty="0" smtClean="0"/>
              <a:t> in years to come.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8-256-quickfacts"/>
          <p:cNvPicPr>
            <a:picLocks noChangeAspect="1" noChangeArrowheads="1"/>
          </p:cNvPicPr>
          <p:nvPr/>
        </p:nvPicPr>
        <p:blipFill>
          <a:blip r:embed="rId2" cstate="print"/>
          <a:srcRect/>
          <a:stretch>
            <a:fillRect/>
          </a:stretch>
        </p:blipFill>
        <p:spPr bwMode="auto">
          <a:xfrm>
            <a:off x="428625" y="357188"/>
            <a:ext cx="7231063" cy="5638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3"/>
            <a:ext cx="7239000" cy="1143000"/>
          </a:xfrm>
        </p:spPr>
        <p:txBody>
          <a:bodyPr>
            <a:normAutofit fontScale="90000"/>
          </a:bodyPr>
          <a:lstStyle/>
          <a:p>
            <a:pPr fontAlgn="auto">
              <a:spcAft>
                <a:spcPts val="0"/>
              </a:spcAft>
              <a:defRPr/>
            </a:pPr>
            <a:r>
              <a:rPr lang="en-CA" dirty="0" smtClean="0"/>
              <a:t>The (other) treaties of Paris:</a:t>
            </a:r>
            <a:br>
              <a:rPr lang="en-CA" dirty="0" smtClean="0"/>
            </a:br>
            <a:r>
              <a:rPr lang="en-CA" dirty="0" smtClean="0"/>
              <a:t>Saint </a:t>
            </a:r>
            <a:r>
              <a:rPr lang="en-CA" dirty="0" err="1" smtClean="0"/>
              <a:t>GermainE</a:t>
            </a:r>
            <a:r>
              <a:rPr lang="en-CA" dirty="0" smtClean="0"/>
              <a:t> + </a:t>
            </a:r>
            <a:r>
              <a:rPr lang="en-CA" dirty="0" err="1" smtClean="0"/>
              <a:t>Trianon</a:t>
            </a:r>
            <a:endParaRPr lang="en-CA" dirty="0"/>
          </a:p>
        </p:txBody>
      </p:sp>
      <p:sp>
        <p:nvSpPr>
          <p:cNvPr id="3" name="Content Placeholder 2"/>
          <p:cNvSpPr>
            <a:spLocks noGrp="1"/>
          </p:cNvSpPr>
          <p:nvPr>
            <p:ph idx="1"/>
          </p:nvPr>
        </p:nvSpPr>
        <p:spPr>
          <a:xfrm>
            <a:off x="457200" y="1609725"/>
            <a:ext cx="7239000" cy="5033963"/>
          </a:xfrm>
        </p:spPr>
        <p:txBody>
          <a:bodyPr>
            <a:normAutofit/>
          </a:bodyPr>
          <a:lstStyle/>
          <a:p>
            <a:pPr marL="274320" indent="-274320" fontAlgn="auto">
              <a:spcAft>
                <a:spcPts val="0"/>
              </a:spcAft>
              <a:buFont typeface="Wingdings 2"/>
              <a:buChar char=""/>
              <a:defRPr/>
            </a:pPr>
            <a:r>
              <a:rPr lang="en-CA" sz="2800" b="1" dirty="0" smtClean="0"/>
              <a:t>Versailles was only one of five treaties </a:t>
            </a:r>
            <a:r>
              <a:rPr lang="en-CA" sz="2800" dirty="0" smtClean="0"/>
              <a:t>signed during 1919-1920.</a:t>
            </a:r>
          </a:p>
          <a:p>
            <a:pPr marL="274320" indent="-274320" fontAlgn="auto">
              <a:spcAft>
                <a:spcPts val="0"/>
              </a:spcAft>
              <a:buFont typeface="Wingdings 2"/>
              <a:buChar char=""/>
              <a:defRPr/>
            </a:pPr>
            <a:endParaRPr lang="en-CA" sz="2800" dirty="0" smtClean="0"/>
          </a:p>
          <a:p>
            <a:pPr marL="274320" indent="-274320" fontAlgn="auto">
              <a:spcAft>
                <a:spcPts val="0"/>
              </a:spcAft>
              <a:buFont typeface="Wingdings 2"/>
              <a:buChar char=""/>
              <a:defRPr/>
            </a:pPr>
            <a:r>
              <a:rPr lang="en-CA" sz="2800" dirty="0" smtClean="0"/>
              <a:t>The treaties that dealt with the now split </a:t>
            </a:r>
            <a:r>
              <a:rPr lang="en-CA" sz="2800" b="1" dirty="0" smtClean="0"/>
              <a:t>Austria-Hungary</a:t>
            </a:r>
            <a:r>
              <a:rPr lang="en-CA" sz="2800" dirty="0" smtClean="0"/>
              <a:t> included:</a:t>
            </a:r>
          </a:p>
          <a:p>
            <a:pPr marL="521208" lvl="1" fontAlgn="auto">
              <a:spcAft>
                <a:spcPts val="0"/>
              </a:spcAft>
              <a:buClr>
                <a:schemeClr val="accent4"/>
              </a:buClr>
              <a:buFont typeface="Wingdings 2"/>
              <a:buChar char=""/>
              <a:defRPr/>
            </a:pPr>
            <a:endParaRPr lang="en-CA" sz="2800" dirty="0" smtClean="0">
              <a:solidFill>
                <a:schemeClr val="tx1">
                  <a:tint val="85000"/>
                </a:schemeClr>
              </a:solidFill>
            </a:endParaRPr>
          </a:p>
          <a:p>
            <a:pPr marL="521208" lvl="1" fontAlgn="auto">
              <a:spcAft>
                <a:spcPts val="0"/>
              </a:spcAft>
              <a:buClr>
                <a:schemeClr val="accent4"/>
              </a:buClr>
              <a:buFont typeface="Wingdings 2"/>
              <a:buChar char=""/>
              <a:defRPr/>
            </a:pPr>
            <a:r>
              <a:rPr lang="en-CA" sz="2600" dirty="0" smtClean="0">
                <a:solidFill>
                  <a:schemeClr val="tx1">
                    <a:tint val="85000"/>
                  </a:schemeClr>
                </a:solidFill>
              </a:rPr>
              <a:t>The </a:t>
            </a:r>
            <a:r>
              <a:rPr lang="en-CA" sz="2600" b="1" dirty="0" smtClean="0">
                <a:solidFill>
                  <a:schemeClr val="tx1">
                    <a:tint val="85000"/>
                  </a:schemeClr>
                </a:solidFill>
              </a:rPr>
              <a:t>Treaty of Saint Germaine </a:t>
            </a:r>
            <a:r>
              <a:rPr lang="en-CA" sz="2600" dirty="0" smtClean="0">
                <a:solidFill>
                  <a:schemeClr val="tx1">
                    <a:tint val="85000"/>
                  </a:schemeClr>
                </a:solidFill>
              </a:rPr>
              <a:t>dealt with </a:t>
            </a:r>
            <a:r>
              <a:rPr lang="en-CA" sz="2600" b="1" dirty="0" smtClean="0">
                <a:solidFill>
                  <a:schemeClr val="tx1">
                    <a:tint val="85000"/>
                  </a:schemeClr>
                </a:solidFill>
              </a:rPr>
              <a:t>Austria.</a:t>
            </a:r>
          </a:p>
          <a:p>
            <a:pPr marL="521208" lvl="1" fontAlgn="auto">
              <a:spcAft>
                <a:spcPts val="0"/>
              </a:spcAft>
              <a:buClr>
                <a:schemeClr val="accent4"/>
              </a:buClr>
              <a:buFont typeface="Wingdings 2"/>
              <a:buChar char=""/>
              <a:defRPr/>
            </a:pPr>
            <a:endParaRPr lang="en-CA" sz="2600" dirty="0" smtClean="0">
              <a:solidFill>
                <a:schemeClr val="tx1">
                  <a:tint val="85000"/>
                </a:schemeClr>
              </a:solidFill>
            </a:endParaRPr>
          </a:p>
          <a:p>
            <a:pPr marL="521208" lvl="1" fontAlgn="auto">
              <a:spcAft>
                <a:spcPts val="0"/>
              </a:spcAft>
              <a:buClr>
                <a:schemeClr val="accent4"/>
              </a:buClr>
              <a:buFont typeface="Wingdings 2"/>
              <a:buChar char=""/>
              <a:defRPr/>
            </a:pPr>
            <a:r>
              <a:rPr lang="en-CA" sz="2600" dirty="0" smtClean="0">
                <a:solidFill>
                  <a:schemeClr val="tx1">
                    <a:tint val="85000"/>
                  </a:schemeClr>
                </a:solidFill>
              </a:rPr>
              <a:t>The </a:t>
            </a:r>
            <a:r>
              <a:rPr lang="en-CA" sz="2600" b="1" dirty="0" smtClean="0">
                <a:solidFill>
                  <a:schemeClr val="tx1">
                    <a:tint val="85000"/>
                  </a:schemeClr>
                </a:solidFill>
              </a:rPr>
              <a:t>Treaty of </a:t>
            </a:r>
            <a:r>
              <a:rPr lang="en-CA" sz="2600" b="1" dirty="0" err="1" smtClean="0">
                <a:solidFill>
                  <a:schemeClr val="tx1">
                    <a:tint val="85000"/>
                  </a:schemeClr>
                </a:solidFill>
              </a:rPr>
              <a:t>Trianon</a:t>
            </a:r>
            <a:r>
              <a:rPr lang="en-CA" sz="2600" b="1" dirty="0" smtClean="0">
                <a:solidFill>
                  <a:schemeClr val="tx1">
                    <a:tint val="85000"/>
                  </a:schemeClr>
                </a:solidFill>
              </a:rPr>
              <a:t> </a:t>
            </a:r>
            <a:r>
              <a:rPr lang="en-CA" sz="2600" dirty="0" smtClean="0">
                <a:solidFill>
                  <a:schemeClr val="tx1">
                    <a:tint val="85000"/>
                  </a:schemeClr>
                </a:solidFill>
              </a:rPr>
              <a:t>dealt with </a:t>
            </a:r>
            <a:r>
              <a:rPr lang="en-CA" sz="2600" b="1" dirty="0" smtClean="0">
                <a:solidFill>
                  <a:schemeClr val="tx1">
                    <a:tint val="85000"/>
                  </a:schemeClr>
                </a:solidFill>
              </a:rPr>
              <a:t>Hungary.</a:t>
            </a:r>
          </a:p>
          <a:p>
            <a:pPr marL="274320" indent="-274320" fontAlgn="auto">
              <a:spcAft>
                <a:spcPts val="0"/>
              </a:spcAft>
              <a:buFont typeface="Wingdings 2"/>
              <a:buChar char=""/>
              <a:defRPr/>
            </a:pPr>
            <a:endParaRPr lang="en-CA"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CA" dirty="0" smtClean="0"/>
              <a:t>The big three</a:t>
            </a:r>
            <a:endParaRPr lang="en-CA" dirty="0"/>
          </a:p>
        </p:txBody>
      </p:sp>
      <p:sp>
        <p:nvSpPr>
          <p:cNvPr id="10243" name="Content Placeholder 2"/>
          <p:cNvSpPr>
            <a:spLocks noGrp="1"/>
          </p:cNvSpPr>
          <p:nvPr>
            <p:ph idx="1"/>
          </p:nvPr>
        </p:nvSpPr>
        <p:spPr>
          <a:xfrm>
            <a:off x="457200" y="1609725"/>
            <a:ext cx="5987008" cy="4846638"/>
          </a:xfrm>
        </p:spPr>
        <p:txBody>
          <a:bodyPr/>
          <a:lstStyle/>
          <a:p>
            <a:r>
              <a:rPr lang="en-CA" b="1" dirty="0" smtClean="0"/>
              <a:t>The “Big Three” </a:t>
            </a:r>
            <a:r>
              <a:rPr lang="en-CA" dirty="0" smtClean="0"/>
              <a:t>included:</a:t>
            </a:r>
          </a:p>
          <a:p>
            <a:endParaRPr lang="en-CA" dirty="0" smtClean="0"/>
          </a:p>
          <a:p>
            <a:pPr lvl="1"/>
            <a:r>
              <a:rPr lang="en-CA" b="1" dirty="0" smtClean="0"/>
              <a:t>US President Woodrow Wilson</a:t>
            </a:r>
          </a:p>
          <a:p>
            <a:pPr lvl="1">
              <a:buFont typeface="Wingdings 2" pitchFamily="18" charset="2"/>
              <a:buNone/>
            </a:pPr>
            <a:endParaRPr lang="en-CA" dirty="0" smtClean="0"/>
          </a:p>
          <a:p>
            <a:pPr lvl="1"/>
            <a:r>
              <a:rPr lang="en-CA" b="1" dirty="0" smtClean="0"/>
              <a:t>French President George Clemenceau</a:t>
            </a:r>
          </a:p>
          <a:p>
            <a:pPr lvl="1">
              <a:buFont typeface="Wingdings 2" pitchFamily="18" charset="2"/>
              <a:buNone/>
            </a:pPr>
            <a:endParaRPr lang="en-CA" dirty="0" smtClean="0"/>
          </a:p>
          <a:p>
            <a:pPr lvl="1"/>
            <a:r>
              <a:rPr lang="en-CA" b="1" dirty="0" smtClean="0"/>
              <a:t>British Prime Minister David Lloyd George</a:t>
            </a:r>
          </a:p>
          <a:p>
            <a:pPr lvl="1"/>
            <a:endParaRPr lang="en-CA" dirty="0" smtClean="0"/>
          </a:p>
          <a:p>
            <a:pPr lvl="2"/>
            <a:r>
              <a:rPr lang="en-CA" dirty="0" smtClean="0"/>
              <a:t>Note: Another individual that was important but obviously not part of the Big Three was the </a:t>
            </a:r>
            <a:r>
              <a:rPr lang="en-CA" b="1" dirty="0" smtClean="0">
                <a:solidFill>
                  <a:schemeClr val="bg2">
                    <a:lumMod val="50000"/>
                  </a:schemeClr>
                </a:solidFill>
              </a:rPr>
              <a:t>PM of Italy: </a:t>
            </a:r>
            <a:r>
              <a:rPr lang="en-CA" b="1" dirty="0" err="1" smtClean="0">
                <a:solidFill>
                  <a:schemeClr val="bg2">
                    <a:lumMod val="50000"/>
                  </a:schemeClr>
                </a:solidFill>
              </a:rPr>
              <a:t>Vittorio</a:t>
            </a:r>
            <a:r>
              <a:rPr lang="en-CA" b="1" dirty="0" smtClean="0">
                <a:solidFill>
                  <a:schemeClr val="bg2">
                    <a:lumMod val="50000"/>
                  </a:schemeClr>
                </a:solidFill>
              </a:rPr>
              <a:t> </a:t>
            </a:r>
            <a:r>
              <a:rPr lang="en-CA" b="1" dirty="0" err="1" smtClean="0">
                <a:solidFill>
                  <a:schemeClr val="bg2">
                    <a:lumMod val="50000"/>
                  </a:schemeClr>
                </a:solidFill>
              </a:rPr>
              <a:t>Orlando</a:t>
            </a:r>
            <a:r>
              <a:rPr lang="en-CA" b="1" dirty="0" smtClean="0">
                <a:solidFill>
                  <a:schemeClr val="bg2">
                    <a:lumMod val="50000"/>
                  </a:schemeClr>
                </a:solidFill>
              </a:rPr>
              <a:t> </a:t>
            </a:r>
          </a:p>
        </p:txBody>
      </p:sp>
      <p:pic>
        <p:nvPicPr>
          <p:cNvPr id="4" name="Picture 4"/>
          <p:cNvPicPr>
            <a:picLocks noChangeAspect="1" noChangeArrowheads="1"/>
          </p:cNvPicPr>
          <p:nvPr/>
        </p:nvPicPr>
        <p:blipFill>
          <a:blip r:embed="rId2" cstate="print"/>
          <a:srcRect/>
          <a:stretch>
            <a:fillRect/>
          </a:stretch>
        </p:blipFill>
        <p:spPr bwMode="auto">
          <a:xfrm>
            <a:off x="6372200" y="1916832"/>
            <a:ext cx="2430000" cy="32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3"/>
            <a:ext cx="7239000" cy="1143000"/>
          </a:xfrm>
        </p:spPr>
        <p:txBody>
          <a:bodyPr>
            <a:normAutofit fontScale="90000"/>
          </a:bodyPr>
          <a:lstStyle/>
          <a:p>
            <a:pPr fontAlgn="auto">
              <a:spcAft>
                <a:spcPts val="0"/>
              </a:spcAft>
              <a:defRPr/>
            </a:pPr>
            <a:r>
              <a:rPr lang="en-CA" dirty="0" smtClean="0"/>
              <a:t>The (other) treaties of Paris:</a:t>
            </a:r>
            <a:br>
              <a:rPr lang="en-CA" dirty="0" smtClean="0"/>
            </a:br>
            <a:r>
              <a:rPr lang="en-CA" dirty="0" smtClean="0"/>
              <a:t>Neuilly + Sevres</a:t>
            </a:r>
            <a:endParaRPr lang="en-CA" dirty="0"/>
          </a:p>
        </p:txBody>
      </p:sp>
      <p:sp>
        <p:nvSpPr>
          <p:cNvPr id="3" name="Content Placeholder 2"/>
          <p:cNvSpPr>
            <a:spLocks noGrp="1"/>
          </p:cNvSpPr>
          <p:nvPr>
            <p:ph idx="1"/>
          </p:nvPr>
        </p:nvSpPr>
        <p:spPr>
          <a:xfrm>
            <a:off x="457200" y="1609725"/>
            <a:ext cx="7239000" cy="5033963"/>
          </a:xfrm>
        </p:spPr>
        <p:txBody>
          <a:bodyPr>
            <a:normAutofit/>
          </a:bodyPr>
          <a:lstStyle/>
          <a:p>
            <a:pPr marL="274320" indent="-274320" fontAlgn="auto">
              <a:spcAft>
                <a:spcPts val="0"/>
              </a:spcAft>
              <a:buFont typeface="Wingdings 2"/>
              <a:buChar char=""/>
              <a:defRPr/>
            </a:pPr>
            <a:endParaRPr lang="en-CA" dirty="0" smtClean="0"/>
          </a:p>
          <a:p>
            <a:pPr marL="274320" indent="-274320" fontAlgn="auto">
              <a:spcAft>
                <a:spcPts val="0"/>
              </a:spcAft>
              <a:buFont typeface="Wingdings 2"/>
              <a:buChar char=""/>
              <a:defRPr/>
            </a:pPr>
            <a:r>
              <a:rPr lang="en-CA" sz="2800" dirty="0" smtClean="0"/>
              <a:t>The treaties that dealt with the defeat of the </a:t>
            </a:r>
            <a:r>
              <a:rPr lang="en-CA" sz="2800" b="1" dirty="0" smtClean="0"/>
              <a:t>Central Powers</a:t>
            </a:r>
            <a:r>
              <a:rPr lang="en-CA" sz="2800" dirty="0" smtClean="0"/>
              <a:t>:</a:t>
            </a:r>
          </a:p>
          <a:p>
            <a:pPr marL="521208" lvl="1" fontAlgn="auto">
              <a:spcAft>
                <a:spcPts val="0"/>
              </a:spcAft>
              <a:buClr>
                <a:schemeClr val="accent4"/>
              </a:buClr>
              <a:buFont typeface="Wingdings 2"/>
              <a:buChar char=""/>
              <a:defRPr/>
            </a:pPr>
            <a:endParaRPr lang="en-CA" sz="2800" dirty="0" smtClean="0">
              <a:solidFill>
                <a:schemeClr val="tx1">
                  <a:tint val="85000"/>
                </a:schemeClr>
              </a:solidFill>
            </a:endParaRPr>
          </a:p>
          <a:p>
            <a:pPr marL="521208" lvl="1" fontAlgn="auto">
              <a:spcAft>
                <a:spcPts val="0"/>
              </a:spcAft>
              <a:buClr>
                <a:schemeClr val="accent4"/>
              </a:buClr>
              <a:buFont typeface="Wingdings 2"/>
              <a:buChar char=""/>
              <a:defRPr/>
            </a:pPr>
            <a:r>
              <a:rPr lang="en-CA" sz="2600" dirty="0" smtClean="0">
                <a:solidFill>
                  <a:schemeClr val="tx1">
                    <a:tint val="85000"/>
                  </a:schemeClr>
                </a:solidFill>
              </a:rPr>
              <a:t>The </a:t>
            </a:r>
            <a:r>
              <a:rPr lang="en-CA" sz="2600" b="1" dirty="0" smtClean="0">
                <a:solidFill>
                  <a:schemeClr val="tx1">
                    <a:tint val="85000"/>
                  </a:schemeClr>
                </a:solidFill>
              </a:rPr>
              <a:t>Treaty of Neuilly </a:t>
            </a:r>
            <a:r>
              <a:rPr lang="en-CA" sz="2600" dirty="0" smtClean="0">
                <a:solidFill>
                  <a:schemeClr val="tx1">
                    <a:tint val="85000"/>
                  </a:schemeClr>
                </a:solidFill>
              </a:rPr>
              <a:t>dealt with </a:t>
            </a:r>
            <a:r>
              <a:rPr lang="en-CA" sz="2600" b="1" dirty="0" smtClean="0">
                <a:solidFill>
                  <a:schemeClr val="tx1">
                    <a:tint val="85000"/>
                  </a:schemeClr>
                </a:solidFill>
              </a:rPr>
              <a:t>Bulgaria.</a:t>
            </a:r>
          </a:p>
          <a:p>
            <a:pPr marL="521208" lvl="1" fontAlgn="auto">
              <a:spcAft>
                <a:spcPts val="0"/>
              </a:spcAft>
              <a:buClr>
                <a:schemeClr val="accent4"/>
              </a:buClr>
              <a:buFont typeface="Wingdings 2"/>
              <a:buChar char=""/>
              <a:defRPr/>
            </a:pPr>
            <a:endParaRPr lang="en-CA" sz="2600" dirty="0" smtClean="0">
              <a:solidFill>
                <a:schemeClr val="tx1">
                  <a:tint val="85000"/>
                </a:schemeClr>
              </a:solidFill>
            </a:endParaRPr>
          </a:p>
          <a:p>
            <a:pPr marL="521208" lvl="1" fontAlgn="auto">
              <a:spcAft>
                <a:spcPts val="0"/>
              </a:spcAft>
              <a:buClr>
                <a:schemeClr val="accent4"/>
              </a:buClr>
              <a:buFont typeface="Wingdings 2"/>
              <a:buChar char=""/>
              <a:defRPr/>
            </a:pPr>
            <a:r>
              <a:rPr lang="en-CA" sz="2600" dirty="0" smtClean="0">
                <a:solidFill>
                  <a:schemeClr val="tx1">
                    <a:tint val="85000"/>
                  </a:schemeClr>
                </a:solidFill>
              </a:rPr>
              <a:t>The </a:t>
            </a:r>
            <a:r>
              <a:rPr lang="en-CA" sz="2600" b="1" dirty="0" smtClean="0">
                <a:solidFill>
                  <a:schemeClr val="tx1">
                    <a:tint val="85000"/>
                  </a:schemeClr>
                </a:solidFill>
              </a:rPr>
              <a:t>Treaty of Sevres </a:t>
            </a:r>
            <a:r>
              <a:rPr lang="en-CA" sz="2600" dirty="0" smtClean="0">
                <a:solidFill>
                  <a:schemeClr val="tx1">
                    <a:tint val="85000"/>
                  </a:schemeClr>
                </a:solidFill>
              </a:rPr>
              <a:t>dealt with </a:t>
            </a:r>
            <a:r>
              <a:rPr lang="en-CA" sz="2600" b="1" dirty="0" smtClean="0">
                <a:solidFill>
                  <a:schemeClr val="tx1">
                    <a:tint val="85000"/>
                  </a:schemeClr>
                </a:solidFill>
              </a:rPr>
              <a:t>Turkey.</a:t>
            </a:r>
          </a:p>
          <a:p>
            <a:pPr marL="274320" indent="-274320" fontAlgn="auto">
              <a:spcAft>
                <a:spcPts val="0"/>
              </a:spcAft>
              <a:buFont typeface="Wingdings 2"/>
              <a:buChar char=""/>
              <a:defRPr/>
            </a:pPr>
            <a:endParaRPr lang="en-CA" sz="2800" dirty="0" smtClean="0"/>
          </a:p>
          <a:p>
            <a:pPr marL="274320" indent="-274320" fontAlgn="auto">
              <a:spcAft>
                <a:spcPts val="0"/>
              </a:spcAft>
              <a:buFont typeface="Wingdings 2"/>
              <a:buChar char=""/>
              <a:defRPr/>
            </a:pPr>
            <a:r>
              <a:rPr lang="en-CA" sz="2800" dirty="0" smtClean="0"/>
              <a:t>All defeated powers </a:t>
            </a:r>
            <a:r>
              <a:rPr lang="en-CA" sz="2800" b="1" dirty="0" smtClean="0"/>
              <a:t>lost territory </a:t>
            </a:r>
            <a:r>
              <a:rPr lang="en-CA" sz="2800" dirty="0" smtClean="0"/>
              <a:t>and agreed to </a:t>
            </a:r>
            <a:r>
              <a:rPr lang="en-CA" sz="2800" b="1" dirty="0" smtClean="0"/>
              <a:t>pay some reparations</a:t>
            </a:r>
            <a:r>
              <a:rPr lang="en-CA" sz="2800" dirty="0" smtClean="0"/>
              <a:t>.</a:t>
            </a:r>
            <a:endParaRPr lang="en-CA" sz="2800" dirty="0"/>
          </a:p>
        </p:txBody>
      </p:sp>
    </p:spTree>
    <p:extLst>
      <p:ext uri="{BB962C8B-B14F-4D97-AF65-F5344CB8AC3E}">
        <p14:creationId xmlns:p14="http://schemas.microsoft.com/office/powerpoint/2010/main" val="2937586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8-262-visualsummary"/>
          <p:cNvPicPr>
            <a:picLocks noChangeAspect="1" noChangeArrowheads="1"/>
          </p:cNvPicPr>
          <p:nvPr/>
        </p:nvPicPr>
        <p:blipFill>
          <a:blip r:embed="rId2" cstate="print"/>
          <a:srcRect/>
          <a:stretch>
            <a:fillRect/>
          </a:stretch>
        </p:blipFill>
        <p:spPr bwMode="auto">
          <a:xfrm>
            <a:off x="357188" y="1000125"/>
            <a:ext cx="8458200" cy="44719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links</a:t>
            </a:r>
            <a:endParaRPr lang="en-CA" dirty="0"/>
          </a:p>
        </p:txBody>
      </p:sp>
      <p:sp>
        <p:nvSpPr>
          <p:cNvPr id="3" name="Content Placeholder 2"/>
          <p:cNvSpPr>
            <a:spLocks noGrp="1"/>
          </p:cNvSpPr>
          <p:nvPr>
            <p:ph idx="1"/>
          </p:nvPr>
        </p:nvSpPr>
        <p:spPr>
          <a:xfrm>
            <a:off x="457200" y="1628801"/>
            <a:ext cx="7643192" cy="4827562"/>
          </a:xfrm>
        </p:spPr>
        <p:txBody>
          <a:bodyPr/>
          <a:lstStyle/>
          <a:p>
            <a:pPr>
              <a:buNone/>
            </a:pPr>
            <a:endParaRPr lang="en-CA" sz="2400" dirty="0" smtClean="0"/>
          </a:p>
          <a:p>
            <a:pPr>
              <a:buNone/>
            </a:pPr>
            <a:endParaRPr lang="en-CA" sz="2400" dirty="0" smtClean="0"/>
          </a:p>
          <a:p>
            <a:endParaRPr lang="en-CA" sz="2400" dirty="0" smtClean="0"/>
          </a:p>
          <a:p>
            <a:r>
              <a:rPr lang="en-CA" sz="2400" dirty="0" smtClean="0"/>
              <a:t>The Treaty of Versailles </a:t>
            </a:r>
            <a:r>
              <a:rPr lang="en-CA" sz="2400" smtClean="0"/>
              <a:t>+ Hitler’s </a:t>
            </a:r>
            <a:r>
              <a:rPr lang="en-CA" sz="2400" dirty="0" smtClean="0"/>
              <a:t>Rise</a:t>
            </a:r>
          </a:p>
          <a:p>
            <a:r>
              <a:rPr lang="en-CA" sz="2400" dirty="0" smtClean="0">
                <a:hlinkClick r:id="rId2"/>
              </a:rPr>
              <a:t>http://www.youtube.com/watch?v=XoJoj3N-vX4</a:t>
            </a:r>
            <a:endParaRPr lang="en-CA" sz="2400" dirty="0" smtClean="0"/>
          </a:p>
          <a:p>
            <a:pPr lvl="1"/>
            <a:r>
              <a:rPr lang="en-CA" dirty="0" smtClean="0"/>
              <a:t>4:34 minutes</a:t>
            </a:r>
          </a:p>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fontAlgn="auto">
              <a:spcAft>
                <a:spcPts val="0"/>
              </a:spcAft>
              <a:defRPr/>
            </a:pPr>
            <a:r>
              <a:rPr lang="en-GB">
                <a:latin typeface="Comic Sans MS" pitchFamily="66" charset="0"/>
              </a:rPr>
              <a:t>Woodrow Wilson	</a:t>
            </a:r>
          </a:p>
        </p:txBody>
      </p:sp>
      <p:pic>
        <p:nvPicPr>
          <p:cNvPr id="4101" name="Picture 5"/>
          <p:cNvPicPr>
            <a:picLocks noGrp="1" noChangeAspect="1" noChangeArrowheads="1"/>
          </p:cNvPicPr>
          <p:nvPr>
            <p:ph type="clipArt" sz="half" idx="1"/>
          </p:nvPr>
        </p:nvPicPr>
        <p:blipFill>
          <a:blip r:embed="rId2" cstate="print"/>
          <a:srcRect/>
          <a:stretch>
            <a:fillRect/>
          </a:stretch>
        </p:blipFill>
        <p:spPr>
          <a:xfrm>
            <a:off x="1400175" y="2933700"/>
            <a:ext cx="2381250" cy="2209800"/>
          </a:xfrm>
        </p:spPr>
      </p:pic>
      <p:sp>
        <p:nvSpPr>
          <p:cNvPr id="4100" name="Rectangle 4"/>
          <p:cNvSpPr>
            <a:spLocks noGrp="1" noChangeArrowheads="1"/>
          </p:cNvSpPr>
          <p:nvPr>
            <p:ph type="body" sz="half" idx="2"/>
          </p:nvPr>
        </p:nvSpPr>
        <p:spPr>
          <a:xfrm>
            <a:off x="4357688" y="1981200"/>
            <a:ext cx="3786187" cy="4114800"/>
          </a:xfrm>
        </p:spPr>
        <p:txBody>
          <a:bodyPr/>
          <a:lstStyle/>
          <a:p>
            <a:endParaRPr lang="en-GB" sz="2800" dirty="0" smtClean="0">
              <a:latin typeface="Comic Sans MS" pitchFamily="66" charset="0"/>
            </a:endParaRPr>
          </a:p>
          <a:p>
            <a:r>
              <a:rPr lang="en-GB" sz="2800" b="1" dirty="0" smtClean="0">
                <a:latin typeface="Comic Sans MS" pitchFamily="66" charset="0"/>
              </a:rPr>
              <a:t>US President</a:t>
            </a:r>
          </a:p>
          <a:p>
            <a:r>
              <a:rPr lang="en-GB" sz="2800" dirty="0" smtClean="0">
                <a:latin typeface="Comic Sans MS" pitchFamily="66" charset="0"/>
              </a:rPr>
              <a:t>14 points</a:t>
            </a:r>
          </a:p>
          <a:p>
            <a:r>
              <a:rPr lang="en-GB" sz="2800" dirty="0" smtClean="0">
                <a:latin typeface="Comic Sans MS" pitchFamily="66" charset="0"/>
              </a:rPr>
              <a:t>USA joined the war in 1917</a:t>
            </a:r>
          </a:p>
          <a:p>
            <a:r>
              <a:rPr lang="en-GB" sz="2800" dirty="0" smtClean="0">
                <a:latin typeface="Comic Sans MS" pitchFamily="66" charset="0"/>
              </a:rPr>
              <a:t>Tried to be fair to Germany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wipe(left)">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wipe(left)">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wipe(left)">
                                      <p:cBhvr>
                                        <p:cTn id="22" dur="500"/>
                                        <p:tgtEl>
                                          <p:spTgt spid="4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wipe(left)">
                                      <p:cBhvr>
                                        <p:cTn id="27"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fontAlgn="auto">
              <a:spcAft>
                <a:spcPts val="0"/>
              </a:spcAft>
              <a:defRPr/>
            </a:pPr>
            <a:r>
              <a:rPr lang="en-GB">
                <a:latin typeface="Comic Sans MS" pitchFamily="66" charset="0"/>
              </a:rPr>
              <a:t>Georges Clemenceau</a:t>
            </a:r>
          </a:p>
        </p:txBody>
      </p:sp>
      <p:pic>
        <p:nvPicPr>
          <p:cNvPr id="5125" name="Picture 5"/>
          <p:cNvPicPr>
            <a:picLocks noGrp="1" noChangeAspect="1" noChangeArrowheads="1"/>
          </p:cNvPicPr>
          <p:nvPr>
            <p:ph type="clipArt" sz="half" idx="1"/>
          </p:nvPr>
        </p:nvPicPr>
        <p:blipFill>
          <a:blip r:embed="rId2" cstate="print"/>
          <a:srcRect/>
          <a:stretch>
            <a:fillRect/>
          </a:stretch>
        </p:blipFill>
        <p:spPr>
          <a:xfrm>
            <a:off x="1400175" y="2752725"/>
            <a:ext cx="2381250" cy="2571750"/>
          </a:xfrm>
        </p:spPr>
      </p:pic>
      <p:sp>
        <p:nvSpPr>
          <p:cNvPr id="5124" name="Rectangle 4"/>
          <p:cNvSpPr>
            <a:spLocks noGrp="1" noChangeArrowheads="1"/>
          </p:cNvSpPr>
          <p:nvPr>
            <p:ph type="body" sz="half" idx="2"/>
          </p:nvPr>
        </p:nvSpPr>
        <p:spPr>
          <a:xfrm>
            <a:off x="4214813" y="1981200"/>
            <a:ext cx="3929062" cy="4114800"/>
          </a:xfrm>
        </p:spPr>
        <p:txBody>
          <a:bodyPr>
            <a:normAutofit lnSpcReduction="10000"/>
          </a:bodyPr>
          <a:lstStyle/>
          <a:p>
            <a:pPr marL="274320" indent="-274320" fontAlgn="auto">
              <a:spcAft>
                <a:spcPts val="0"/>
              </a:spcAft>
              <a:buFont typeface="Wingdings 2"/>
              <a:buChar char=""/>
              <a:defRPr/>
            </a:pPr>
            <a:endParaRPr lang="en-GB" sz="2800" dirty="0" smtClean="0">
              <a:latin typeface="Comic Sans MS" pitchFamily="66" charset="0"/>
            </a:endParaRPr>
          </a:p>
          <a:p>
            <a:pPr marL="274320" indent="-274320" fontAlgn="auto">
              <a:spcAft>
                <a:spcPts val="0"/>
              </a:spcAft>
              <a:buFont typeface="Wingdings 2"/>
              <a:buChar char=""/>
              <a:defRPr/>
            </a:pPr>
            <a:r>
              <a:rPr lang="en-GB" sz="2800" b="1" dirty="0" smtClean="0">
                <a:latin typeface="Comic Sans MS" pitchFamily="66" charset="0"/>
              </a:rPr>
              <a:t>French President</a:t>
            </a:r>
          </a:p>
          <a:p>
            <a:pPr marL="274320" indent="-274320" fontAlgn="auto">
              <a:spcAft>
                <a:spcPts val="0"/>
              </a:spcAft>
              <a:buFont typeface="Wingdings 2"/>
              <a:buChar char=""/>
              <a:defRPr/>
            </a:pPr>
            <a:r>
              <a:rPr lang="en-GB" sz="2800" dirty="0" smtClean="0">
                <a:latin typeface="Comic Sans MS" pitchFamily="66" charset="0"/>
              </a:rPr>
              <a:t>Nickname: ‘The Tiger’ (aka Le Tigre)</a:t>
            </a:r>
            <a:endParaRPr lang="en-GB" sz="2800" dirty="0">
              <a:latin typeface="Comic Sans MS" pitchFamily="66" charset="0"/>
            </a:endParaRPr>
          </a:p>
          <a:p>
            <a:pPr marL="274320" indent="-274320" fontAlgn="auto">
              <a:spcAft>
                <a:spcPts val="0"/>
              </a:spcAft>
              <a:buFont typeface="Wingdings 2"/>
              <a:buChar char=""/>
              <a:defRPr/>
            </a:pPr>
            <a:r>
              <a:rPr lang="en-GB" sz="2800" dirty="0">
                <a:latin typeface="Comic Sans MS" pitchFamily="66" charset="0"/>
              </a:rPr>
              <a:t>Wanted to destroy Germany</a:t>
            </a:r>
          </a:p>
          <a:p>
            <a:pPr marL="274320" indent="-274320" fontAlgn="auto">
              <a:spcAft>
                <a:spcPts val="0"/>
              </a:spcAft>
              <a:buFont typeface="Wingdings 2"/>
              <a:buChar char=""/>
              <a:defRPr/>
            </a:pPr>
            <a:r>
              <a:rPr lang="en-GB" sz="2800" dirty="0">
                <a:latin typeface="Comic Sans MS" pitchFamily="66" charset="0"/>
              </a:rPr>
              <a:t>Make sure Germany never threatened France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wipe(left)">
                                      <p:cBhvr>
                                        <p:cTn id="12" dur="500"/>
                                        <p:tgtEl>
                                          <p:spTgt spid="5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wipe(left)">
                                      <p:cBhvr>
                                        <p:cTn id="17" dur="500"/>
                                        <p:tgtEl>
                                          <p:spTgt spid="5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4">
                                            <p:txEl>
                                              <p:pRg st="3" end="3"/>
                                            </p:txEl>
                                          </p:spTgt>
                                        </p:tgtEl>
                                        <p:attrNameLst>
                                          <p:attrName>style.visibility</p:attrName>
                                        </p:attrNameLst>
                                      </p:cBhvr>
                                      <p:to>
                                        <p:strVal val="visible"/>
                                      </p:to>
                                    </p:set>
                                    <p:animEffect transition="in" filter="wipe(left)">
                                      <p:cBhvr>
                                        <p:cTn id="22" dur="500"/>
                                        <p:tgtEl>
                                          <p:spTgt spid="5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4">
                                            <p:txEl>
                                              <p:pRg st="4" end="4"/>
                                            </p:txEl>
                                          </p:spTgt>
                                        </p:tgtEl>
                                        <p:attrNameLst>
                                          <p:attrName>style.visibility</p:attrName>
                                        </p:attrNameLst>
                                      </p:cBhvr>
                                      <p:to>
                                        <p:strVal val="visible"/>
                                      </p:to>
                                    </p:set>
                                    <p:animEffect transition="in" filter="wipe(left)">
                                      <p:cBhvr>
                                        <p:cTn id="27" dur="500"/>
                                        <p:tgtEl>
                                          <p:spTgt spid="5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fontAlgn="auto">
              <a:spcAft>
                <a:spcPts val="0"/>
              </a:spcAft>
              <a:defRPr/>
            </a:pPr>
            <a:r>
              <a:rPr lang="en-GB">
                <a:latin typeface="Comic Sans MS" pitchFamily="66" charset="0"/>
              </a:rPr>
              <a:t>David Lloyd George</a:t>
            </a:r>
          </a:p>
        </p:txBody>
      </p:sp>
      <p:pic>
        <p:nvPicPr>
          <p:cNvPr id="6149" name="Picture 5"/>
          <p:cNvPicPr>
            <a:picLocks noGrp="1" noChangeAspect="1" noChangeArrowheads="1"/>
          </p:cNvPicPr>
          <p:nvPr>
            <p:ph type="clipArt" sz="half" idx="1"/>
          </p:nvPr>
        </p:nvPicPr>
        <p:blipFill>
          <a:blip r:embed="rId2" cstate="print"/>
          <a:srcRect/>
          <a:stretch>
            <a:fillRect/>
          </a:stretch>
        </p:blipFill>
        <p:spPr>
          <a:xfrm>
            <a:off x="1400175" y="2957513"/>
            <a:ext cx="2381250" cy="2162175"/>
          </a:xfrm>
        </p:spPr>
      </p:pic>
      <p:sp>
        <p:nvSpPr>
          <p:cNvPr id="6148" name="Rectangle 4"/>
          <p:cNvSpPr>
            <a:spLocks noGrp="1" noChangeArrowheads="1"/>
          </p:cNvSpPr>
          <p:nvPr>
            <p:ph type="body" sz="half" idx="2"/>
          </p:nvPr>
        </p:nvSpPr>
        <p:spPr>
          <a:xfrm>
            <a:off x="4286250" y="1981200"/>
            <a:ext cx="3857625" cy="4114800"/>
          </a:xfrm>
        </p:spPr>
        <p:txBody>
          <a:bodyPr/>
          <a:lstStyle/>
          <a:p>
            <a:endParaRPr lang="en-GB" sz="2800" dirty="0" smtClean="0">
              <a:latin typeface="Comic Sans MS" pitchFamily="66" charset="0"/>
            </a:endParaRPr>
          </a:p>
          <a:p>
            <a:r>
              <a:rPr lang="en-GB" sz="2800" b="1" dirty="0" smtClean="0">
                <a:latin typeface="Comic Sans MS" pitchFamily="66" charset="0"/>
              </a:rPr>
              <a:t>Britain’s PM</a:t>
            </a:r>
          </a:p>
          <a:p>
            <a:r>
              <a:rPr lang="en-GB" sz="2800" dirty="0" smtClean="0">
                <a:latin typeface="Comic Sans MS" pitchFamily="66" charset="0"/>
              </a:rPr>
              <a:t>Saw need to punish Germany</a:t>
            </a:r>
          </a:p>
          <a:p>
            <a:r>
              <a:rPr lang="en-GB" sz="2800" dirty="0" smtClean="0">
                <a:latin typeface="Comic Sans MS" pitchFamily="66" charset="0"/>
              </a:rPr>
              <a:t>Wanted to rebuild trade as well</a:t>
            </a:r>
          </a:p>
          <a:p>
            <a:endParaRPr lang="en-GB" sz="2800" dirty="0" smtClean="0">
              <a:latin typeface="Comic Sans MS" pitchFamily="66" charset="0"/>
            </a:endParaRPr>
          </a:p>
          <a:p>
            <a:endParaRPr lang="en-GB" sz="28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wipe(left)">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wipe(left)">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wipe(left)">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CA" dirty="0" smtClean="0"/>
              <a:t>What the Big Three wanted – USA under Wilson</a:t>
            </a:r>
            <a:endParaRPr lang="en-CA" dirty="0"/>
          </a:p>
        </p:txBody>
      </p:sp>
      <p:sp>
        <p:nvSpPr>
          <p:cNvPr id="14339" name="Content Placeholder 2"/>
          <p:cNvSpPr>
            <a:spLocks noGrp="1"/>
          </p:cNvSpPr>
          <p:nvPr>
            <p:ph idx="1"/>
          </p:nvPr>
        </p:nvSpPr>
        <p:spPr>
          <a:xfrm>
            <a:off x="457200" y="1988839"/>
            <a:ext cx="7239000" cy="4467523"/>
          </a:xfrm>
        </p:spPr>
        <p:txBody>
          <a:bodyPr/>
          <a:lstStyle/>
          <a:p>
            <a:r>
              <a:rPr lang="en-CA" sz="2800" dirty="0" smtClean="0"/>
              <a:t>The USA had only declared war on Germany in 1917 and it had suffered no damage whatsoever.</a:t>
            </a:r>
          </a:p>
          <a:p>
            <a:endParaRPr lang="en-CA" sz="2800" dirty="0" smtClean="0"/>
          </a:p>
          <a:p>
            <a:r>
              <a:rPr lang="en-CA" sz="2800" dirty="0" smtClean="0"/>
              <a:t>Wilson arrived in Europe with the “Fourteen Points,” which he hoped would prevent wars in the future.</a:t>
            </a:r>
          </a:p>
          <a:p>
            <a:endParaRPr lang="en-CA"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normAutofit fontScale="90000"/>
          </a:bodyPr>
          <a:lstStyle/>
          <a:p>
            <a:pPr fontAlgn="auto">
              <a:spcAft>
                <a:spcPts val="0"/>
              </a:spcAft>
              <a:defRPr/>
            </a:pPr>
            <a:r>
              <a:rPr lang="en-CA" dirty="0" smtClean="0"/>
              <a:t>USA under Wilson (continued)</a:t>
            </a:r>
            <a:endParaRPr lang="en-CA" dirty="0"/>
          </a:p>
        </p:txBody>
      </p:sp>
      <p:sp>
        <p:nvSpPr>
          <p:cNvPr id="15363" name="Content Placeholder 2"/>
          <p:cNvSpPr>
            <a:spLocks noGrp="1"/>
          </p:cNvSpPr>
          <p:nvPr>
            <p:ph idx="1"/>
          </p:nvPr>
        </p:nvSpPr>
        <p:spPr>
          <a:xfrm>
            <a:off x="457200" y="1772816"/>
            <a:ext cx="7571184" cy="4683547"/>
          </a:xfrm>
        </p:spPr>
        <p:txBody>
          <a:bodyPr/>
          <a:lstStyle/>
          <a:p>
            <a:r>
              <a:rPr lang="en-CA" sz="2800" dirty="0" smtClean="0"/>
              <a:t>The most important of these were:</a:t>
            </a:r>
          </a:p>
          <a:p>
            <a:pPr lvl="1"/>
            <a:endParaRPr lang="en-CA" dirty="0" smtClean="0"/>
          </a:p>
          <a:p>
            <a:pPr lvl="1"/>
            <a:r>
              <a:rPr lang="en-CA" sz="2600" dirty="0" smtClean="0"/>
              <a:t>The peoples of Europe should be allowed their own future; he called this </a:t>
            </a:r>
            <a:r>
              <a:rPr lang="en-CA" sz="2600" b="1" dirty="0" smtClean="0"/>
              <a:t>“self-determination” </a:t>
            </a:r>
            <a:r>
              <a:rPr lang="en-CA" sz="2600" dirty="0" smtClean="0"/>
              <a:t>and wanted an end to empires that European countries had built up. He was not prepared to allow Italy to take the Adriatic coast.</a:t>
            </a:r>
          </a:p>
          <a:p>
            <a:pPr lvl="1"/>
            <a:endParaRPr lang="en-CA"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Opulent</Template>
  <TotalTime>376</TotalTime>
  <Words>1471</Words>
  <Application>Microsoft Office PowerPoint</Application>
  <PresentationFormat>On-screen Show (4:3)</PresentationFormat>
  <Paragraphs>214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Opulent</vt:lpstr>
      <vt:lpstr>PowerPoint Presentation</vt:lpstr>
      <vt:lpstr>A Vision in Paris: </vt:lpstr>
      <vt:lpstr>What YOU NEED TO KNOW: </vt:lpstr>
      <vt:lpstr>The big three</vt:lpstr>
      <vt:lpstr>Woodrow Wilson </vt:lpstr>
      <vt:lpstr>Georges Clemenceau</vt:lpstr>
      <vt:lpstr>David Lloyd George</vt:lpstr>
      <vt:lpstr>What the Big Three wanted – USA under Wilson</vt:lpstr>
      <vt:lpstr>USA under Wilson (continued)</vt:lpstr>
      <vt:lpstr>USA under Wilson (continued)</vt:lpstr>
      <vt:lpstr>What the Big Three wanted – France under Clemenceau</vt:lpstr>
      <vt:lpstr>France under Clemenceau (Continued)</vt:lpstr>
      <vt:lpstr>France under Clemenceau (Continued)</vt:lpstr>
      <vt:lpstr>What the Big Three wanted – Great Britain under  Lloyd George</vt:lpstr>
      <vt:lpstr>What the Big Three wanted – Great Britain under George</vt:lpstr>
      <vt:lpstr>The Paris peace conference (1)</vt:lpstr>
      <vt:lpstr>The Paris peace conference (2)</vt:lpstr>
      <vt:lpstr>The Paris peace (1)</vt:lpstr>
      <vt:lpstr>The Paris peace (2)</vt:lpstr>
      <vt:lpstr>The conference (1)</vt:lpstr>
      <vt:lpstr>The conference (2)</vt:lpstr>
      <vt:lpstr>The treaty of Versailles (1)</vt:lpstr>
      <vt:lpstr>PowerPoint Presentation</vt:lpstr>
      <vt:lpstr>The treaty of Versailles (2)</vt:lpstr>
      <vt:lpstr>PowerPoint Presentation</vt:lpstr>
      <vt:lpstr>The treaty of Versailles (3)</vt:lpstr>
      <vt:lpstr>PowerPoint Presentation</vt:lpstr>
      <vt:lpstr>The Paris Peace: Divisions (1)</vt:lpstr>
      <vt:lpstr>The Paris Peace: Divisions (2)</vt:lpstr>
      <vt:lpstr>Diktat – an imposed settlement</vt:lpstr>
      <vt:lpstr>Germany’s Objections (1)</vt:lpstr>
      <vt:lpstr>Germany’s Objections (2)</vt:lpstr>
      <vt:lpstr>Other countries (1)</vt:lpstr>
      <vt:lpstr>PowerPoint Presentation</vt:lpstr>
      <vt:lpstr>PowerPoint Presentation</vt:lpstr>
      <vt:lpstr>Other countries (2)</vt:lpstr>
      <vt:lpstr>The war guilt clause</vt:lpstr>
      <vt:lpstr>PowerPoint Presentation</vt:lpstr>
      <vt:lpstr>The (other) treaties of Paris: Saint GermainE + Trianon</vt:lpstr>
      <vt:lpstr>The (other) treaties of Paris: Neuilly + Sevres</vt:lpstr>
      <vt:lpstr>PowerPoint Presentation</vt:lpstr>
      <vt:lpstr>links</vt:lpstr>
    </vt:vector>
  </TitlesOfParts>
  <Company>Liverpool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Paris Peace Conference</dc:title>
  <dc:creator>Holly Lodge Girls College</dc:creator>
  <cp:lastModifiedBy>Melanie E Scheuer</cp:lastModifiedBy>
  <cp:revision>67</cp:revision>
  <dcterms:created xsi:type="dcterms:W3CDTF">2006-09-08T13:24:17Z</dcterms:created>
  <dcterms:modified xsi:type="dcterms:W3CDTF">2012-01-27T23:12:00Z</dcterms:modified>
</cp:coreProperties>
</file>