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58" r:id="rId4"/>
    <p:sldId id="279" r:id="rId5"/>
    <p:sldId id="259" r:id="rId6"/>
    <p:sldId id="280" r:id="rId7"/>
    <p:sldId id="260" r:id="rId8"/>
    <p:sldId id="281" r:id="rId9"/>
    <p:sldId id="261" r:id="rId10"/>
    <p:sldId id="262" r:id="rId11"/>
    <p:sldId id="263" r:id="rId12"/>
    <p:sldId id="264" r:id="rId13"/>
    <p:sldId id="265" r:id="rId14"/>
    <p:sldId id="266" r:id="rId15"/>
    <p:sldId id="282" r:id="rId16"/>
    <p:sldId id="267" r:id="rId17"/>
    <p:sldId id="268" r:id="rId18"/>
    <p:sldId id="269" r:id="rId19"/>
    <p:sldId id="270" r:id="rId20"/>
    <p:sldId id="283" r:id="rId21"/>
    <p:sldId id="271" r:id="rId22"/>
    <p:sldId id="272" r:id="rId23"/>
    <p:sldId id="273" r:id="rId24"/>
    <p:sldId id="284" r:id="rId25"/>
    <p:sldId id="285" r:id="rId26"/>
    <p:sldId id="274" r:id="rId27"/>
    <p:sldId id="275" r:id="rId28"/>
    <p:sldId id="286" r:id="rId29"/>
    <p:sldId id="287" r:id="rId30"/>
    <p:sldId id="276" r:id="rId31"/>
    <p:sldId id="27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6F6D36-59A9-4F2D-8C32-8CD5FF5A92DB}" type="datetimeFigureOut">
              <a:rPr lang="en-CA" smtClean="0"/>
              <a:t>05/04/2012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87F661-33A0-4B57-B858-ACD81C3C615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pload.wikimedia.org/wikipedia/en/c/cc/International_Brigades_poster2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a/a5/Flag_of_the_International_Brigades.sv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upload.wikimedia.org/wikipedia/commons/a/a9/Flag_of_the_Soviet_Union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upload.wikimedia.org/wikipedia/commons/3/3a/Joseph_Stalin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1/10/Bundesarchiv_Bild_183-S33882,_Adolf_Hitler_retouched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1/10/Bundesarchiv_Bild_183-S33882,_Adolf_Hitler_retouched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1/10/Bundesarchiv_Bild_183-S33882,_Adolf_Hitler_retouched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upload.wikimedia.org/wikipedia/commons/c/ca/Bundesarchiv_Bild_183-H25224,_Guernica,_Ruinen.jpg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upload.wikimedia.org/wikipedia/en/2/28/Mussolini_young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1/10/Bundesarchiv_Bild_183-S33882,_Adolf_Hitler_retouched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Manuel_Aza%C3%B1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upload.wikimedia.org/wikipedia/commons/9/9a/Flag_of_Spain.sv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1/10/Bundesarchiv_Bild_183-S33882,_Adolf_Hitler_retouched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pload.wikimedia.org/wikipedia/commons/3/3a/Joseph_Stalin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//upload.wikimedia.org/wikipedia/commons/4/42/Bundesarchiv_Bild_183-R03618,_Locarno,_Gustav_Stresemann,_Chamberlain,_Briand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//upload.wikimedia.org/wikipedia/commons/4/42/Bundesarchiv_Bild_183-R03618,_Locarno,_Gustav_Stresemann,_Chamberlain,_Briand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upload.wikimedia.org/wikipedia/commons/6/69/General_Francisco_Franco.jp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b/b7/The_El_Campesino_directing_Republican_soldiers_at_Villanueva_de_la_Canad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b/b7/The_El_Campesino_directing_Republican_soldiers_at_Villanueva_de_la_Canad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c/c3/Flag_of_France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upload.wikimedia.org/wikipedia/commons/a/ae/Flag_of_the_United_Kingdom.sv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c/c3/Flag_of_France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upload.wikimedia.org/wikipedia/commons/a/ae/Flag_of_the_United_Kingdom.sv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c/c3/Flag_of_France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upload.wikimedia.org/wikipedia/commons/a/ae/Flag_of_the_United_Kingdom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800" dirty="0" smtClean="0"/>
              <a:t>Turmoil And Tragedy: </a:t>
            </a:r>
            <a:br>
              <a:rPr lang="en-CA" sz="4800" dirty="0" smtClean="0"/>
            </a:br>
            <a:r>
              <a:rPr lang="en-CA" sz="4800" dirty="0" smtClean="0"/>
              <a:t>Steps to War</a:t>
            </a:r>
            <a:endParaRPr lang="en-CA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CA" sz="2400" b="1" dirty="0" smtClean="0">
                <a:solidFill>
                  <a:schemeClr val="bg1"/>
                </a:solidFill>
              </a:rPr>
              <a:t>Aggressive Nationalism in Japan</a:t>
            </a:r>
          </a:p>
          <a:p>
            <a:pPr eaLnBrk="1" hangingPunct="1"/>
            <a:r>
              <a:rPr lang="en-CA" sz="2600" dirty="0" smtClean="0">
                <a:solidFill>
                  <a:srgbClr val="00B0F0"/>
                </a:solidFill>
              </a:rPr>
              <a:t>Spanish Civil War</a:t>
            </a:r>
          </a:p>
          <a:p>
            <a:pPr eaLnBrk="1" hangingPunct="1"/>
            <a:r>
              <a:rPr lang="en-CA" sz="2400" dirty="0" smtClean="0"/>
              <a:t>Appeasement</a:t>
            </a:r>
          </a:p>
        </p:txBody>
      </p:sp>
    </p:spTree>
    <p:extLst>
      <p:ext uri="{BB962C8B-B14F-4D97-AF65-F5344CB8AC3E}">
        <p14:creationId xmlns:p14="http://schemas.microsoft.com/office/powerpoint/2010/main" val="302959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International Brigades</a:t>
            </a:r>
            <a:endParaRPr lang="en-CA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239000" cy="367480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Many of her </a:t>
            </a:r>
            <a:r>
              <a:rPr lang="en-US" sz="2800" b="1" dirty="0" smtClean="0"/>
              <a:t>citizens </a:t>
            </a:r>
            <a:r>
              <a:rPr lang="en-US" sz="2800" dirty="0" smtClean="0"/>
              <a:t>of Fr. + GB (&amp; Canada) participated on the </a:t>
            </a:r>
            <a:r>
              <a:rPr lang="en-US" sz="2800" b="1" dirty="0" smtClean="0"/>
              <a:t>side of the Republicans </a:t>
            </a:r>
            <a:r>
              <a:rPr lang="en-US" sz="2800" dirty="0" smtClean="0"/>
              <a:t>though </a:t>
            </a:r>
            <a:r>
              <a:rPr lang="en-US" sz="2800" b="1" dirty="0" smtClean="0"/>
              <a:t>units of volunteers </a:t>
            </a:r>
            <a:r>
              <a:rPr lang="en-US" sz="2800" dirty="0" smtClean="0"/>
              <a:t>called the </a:t>
            </a:r>
            <a:r>
              <a:rPr lang="en-US" sz="2800" b="1" dirty="0" smtClean="0"/>
              <a:t>International Brigades.</a:t>
            </a:r>
          </a:p>
          <a:p>
            <a:pPr eaLnBrk="1" hangingPunct="1"/>
            <a:endParaRPr lang="en-CA" dirty="0" smtClean="0"/>
          </a:p>
        </p:txBody>
      </p:sp>
      <p:pic>
        <p:nvPicPr>
          <p:cNvPr id="30724" name="Picture 2" descr="File:International Brigades poster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0"/>
            <a:ext cx="15716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94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“The First Media War”</a:t>
            </a:r>
            <a:endParaRPr lang="en-CA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4365104"/>
          </a:xfrm>
        </p:spPr>
        <p:txBody>
          <a:bodyPr/>
          <a:lstStyle/>
          <a:p>
            <a:pPr eaLnBrk="1" hangingPunct="1"/>
            <a:r>
              <a:rPr lang="en-CA" sz="2800" dirty="0" smtClean="0"/>
              <a:t>Dubbed "the first media war" = several </a:t>
            </a:r>
            <a:r>
              <a:rPr lang="en-CA" sz="2800" b="1" dirty="0" smtClean="0"/>
              <a:t>writers </a:t>
            </a:r>
            <a:r>
              <a:rPr lang="en-CA" sz="2800" dirty="0" smtClean="0"/>
              <a:t>and</a:t>
            </a:r>
            <a:r>
              <a:rPr lang="en-CA" sz="2800" b="1" dirty="0" smtClean="0"/>
              <a:t> journalists covering it.</a:t>
            </a:r>
          </a:p>
          <a:p>
            <a:pPr eaLnBrk="1" hangingPunct="1"/>
            <a:endParaRPr lang="en-CA" sz="2800" b="1" dirty="0"/>
          </a:p>
          <a:p>
            <a:pPr eaLnBrk="1" hangingPunct="1"/>
            <a:r>
              <a:rPr lang="en-CA" sz="2800" dirty="0" smtClean="0"/>
              <a:t>The Media wanted their work "to support the cause”</a:t>
            </a:r>
            <a:r>
              <a:rPr lang="en-CA" sz="2800" baseline="30000" dirty="0" smtClean="0"/>
              <a:t> </a:t>
            </a:r>
            <a:r>
              <a:rPr lang="en-CA" sz="2800" dirty="0" smtClean="0"/>
              <a:t>and tended to support the </a:t>
            </a:r>
            <a:r>
              <a:rPr lang="en-CA" sz="2800" b="1" dirty="0" smtClean="0"/>
              <a:t>Republicans</a:t>
            </a:r>
            <a:r>
              <a:rPr lang="en-CA" sz="2800" dirty="0" smtClean="0"/>
              <a:t>.</a:t>
            </a:r>
            <a:endParaRPr lang="en-US" sz="2800" b="1" dirty="0" smtClean="0"/>
          </a:p>
          <a:p>
            <a:pPr eaLnBrk="1" hangingPunct="1"/>
            <a:endParaRPr lang="en-CA" dirty="0" smtClean="0"/>
          </a:p>
        </p:txBody>
      </p:sp>
      <p:pic>
        <p:nvPicPr>
          <p:cNvPr id="31748" name="Picture 2" descr="File:Flag of the International Brigade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5400" y="0"/>
            <a:ext cx="1498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The Soviet Union</a:t>
            </a:r>
            <a:endParaRPr lang="en-CA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555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</a:t>
            </a:r>
            <a:r>
              <a:rPr lang="en-US" sz="2800" b="1" dirty="0" smtClean="0"/>
              <a:t>Republicans</a:t>
            </a:r>
            <a:r>
              <a:rPr lang="en-US" sz="2800" dirty="0" smtClean="0"/>
              <a:t> = military </a:t>
            </a:r>
            <a:r>
              <a:rPr lang="en-US" sz="2800" b="1" dirty="0" smtClean="0"/>
              <a:t>support</a:t>
            </a:r>
            <a:r>
              <a:rPr lang="en-US" sz="2800" dirty="0" smtClean="0"/>
              <a:t> from the </a:t>
            </a:r>
            <a:r>
              <a:rPr lang="en-US" sz="2800" b="1" dirty="0" smtClean="0"/>
              <a:t>USSR.</a:t>
            </a:r>
          </a:p>
          <a:p>
            <a:pPr eaLnBrk="1" hangingPunct="1"/>
            <a:endParaRPr lang="en-US" sz="2800" dirty="0" smtClean="0"/>
          </a:p>
          <a:p>
            <a:pPr lvl="1"/>
            <a:r>
              <a:rPr lang="en-US" sz="2800" dirty="0" smtClean="0"/>
              <a:t>Of the non-fascist powers only the Soviet Union sent support to the Republican Government (ironic?!).</a:t>
            </a:r>
            <a:endParaRPr lang="en-CA" sz="2800" dirty="0" smtClean="0"/>
          </a:p>
          <a:p>
            <a:pPr eaLnBrk="1" hangingPunct="1">
              <a:buFont typeface="Wingdings 2" pitchFamily="18" charset="2"/>
              <a:buNone/>
            </a:pPr>
            <a:endParaRPr lang="en-CA" dirty="0" smtClean="0"/>
          </a:p>
        </p:txBody>
      </p:sp>
      <p:pic>
        <p:nvPicPr>
          <p:cNvPr id="32772" name="Picture 2" descr="File:Flag of the Soviet Unio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057774"/>
            <a:ext cx="28797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 descr="File:Joseph Stali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7788" y="-4251"/>
            <a:ext cx="144621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Germany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58112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In October </a:t>
            </a:r>
            <a:r>
              <a:rPr lang="en-US" sz="2800" b="1" dirty="0" smtClean="0"/>
              <a:t>1936</a:t>
            </a:r>
            <a:r>
              <a:rPr lang="en-US" sz="2800" dirty="0" smtClean="0"/>
              <a:t> the </a:t>
            </a:r>
            <a:r>
              <a:rPr lang="en-US" sz="2800" b="1" dirty="0" smtClean="0"/>
              <a:t>Rome-Berlin Axis</a:t>
            </a:r>
            <a:r>
              <a:rPr lang="en-US" sz="2800" dirty="0" smtClean="0"/>
              <a:t> was signed. 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From 1936-38 the </a:t>
            </a:r>
            <a:r>
              <a:rPr lang="en-US" sz="2800" b="1" dirty="0" smtClean="0"/>
              <a:t>Axis Powers </a:t>
            </a:r>
            <a:r>
              <a:rPr lang="en-US" sz="2800" dirty="0" smtClean="0"/>
              <a:t>poured military </a:t>
            </a:r>
            <a:r>
              <a:rPr lang="en-US" sz="2800" b="1" dirty="0" smtClean="0"/>
              <a:t>support</a:t>
            </a:r>
            <a:r>
              <a:rPr lang="en-US" sz="2800" dirty="0" smtClean="0"/>
              <a:t> to the </a:t>
            </a:r>
            <a:r>
              <a:rPr lang="en-US" sz="2800" b="1" dirty="0" smtClean="0"/>
              <a:t>Nationalists</a:t>
            </a:r>
            <a:r>
              <a:rPr lang="en-US" sz="2800" dirty="0" smtClean="0"/>
              <a:t>.</a:t>
            </a:r>
            <a:endParaRPr lang="en-CA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Hitler </a:t>
            </a:r>
            <a:r>
              <a:rPr lang="en-US" sz="2800" dirty="0" smtClean="0"/>
              <a:t>sent the </a:t>
            </a:r>
            <a:r>
              <a:rPr lang="en-US" sz="2800" b="1" dirty="0" smtClean="0"/>
              <a:t>Luftwaffe</a:t>
            </a:r>
            <a:r>
              <a:rPr lang="en-US" sz="2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7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/>
          </a:p>
        </p:txBody>
      </p:sp>
      <p:pic>
        <p:nvPicPr>
          <p:cNvPr id="33796" name="Picture 4" descr="File:Bundesarchiv Bild 183-S33882, Adolf Hitler retouch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0338" y="0"/>
            <a:ext cx="13636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836712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Germany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50912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To some extent Hitler was </a:t>
            </a:r>
            <a:r>
              <a:rPr lang="en-US" sz="2800" b="1" dirty="0" smtClean="0"/>
              <a:t>experimenting with a new form of warfare</a:t>
            </a:r>
            <a:r>
              <a:rPr lang="en-US" sz="2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Use the Spanish experience as a laboratory to </a:t>
            </a:r>
            <a:r>
              <a:rPr lang="en-US" sz="2800" b="1" dirty="0" smtClean="0"/>
              <a:t>test</a:t>
            </a:r>
            <a:r>
              <a:rPr lang="en-US" sz="2800" dirty="0" smtClean="0"/>
              <a:t> these </a:t>
            </a:r>
            <a:r>
              <a:rPr lang="en-US" sz="2800" b="1" dirty="0" smtClean="0"/>
              <a:t>weapons</a:t>
            </a:r>
            <a:r>
              <a:rPr lang="en-US" sz="2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2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200" dirty="0" smtClean="0"/>
          </a:p>
          <a:p>
            <a:pPr>
              <a:defRPr/>
            </a:pPr>
            <a:endParaRPr lang="en-CA" sz="2200" dirty="0"/>
          </a:p>
        </p:txBody>
      </p:sp>
      <p:pic>
        <p:nvPicPr>
          <p:cNvPr id="4" name="Picture 4" descr="File:Bundesarchiv Bild 183-S33882, Adolf Hitler retouch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0338" y="0"/>
            <a:ext cx="13636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836712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Germany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5013176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800" dirty="0"/>
              <a:t>At </a:t>
            </a:r>
            <a:r>
              <a:rPr lang="en-US" sz="2800" b="1" dirty="0"/>
              <a:t>Guernica</a:t>
            </a:r>
            <a:r>
              <a:rPr lang="en-US" sz="2800" dirty="0"/>
              <a:t>, a city in Northern Spain, a vicious air attack was launched when the Luftwaffe bombed the civilian population.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Combined operations</a:t>
            </a:r>
            <a:r>
              <a:rPr lang="en-US" sz="2800" dirty="0" smtClean="0"/>
              <a:t> of </a:t>
            </a:r>
            <a:r>
              <a:rPr lang="en-US" sz="2800" b="1" dirty="0" smtClean="0"/>
              <a:t>planes and tanks </a:t>
            </a:r>
            <a:r>
              <a:rPr lang="en-US" sz="2800" dirty="0" smtClean="0"/>
              <a:t>were often used.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In WWII, such and operation was known as </a:t>
            </a:r>
            <a:r>
              <a:rPr lang="en-US" sz="2800" b="1" i="1" dirty="0" smtClean="0">
                <a:solidFill>
                  <a:schemeClr val="tx1">
                    <a:tint val="85000"/>
                  </a:schemeClr>
                </a:solidFill>
              </a:rPr>
              <a:t>blitzkrieg</a:t>
            </a: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.</a:t>
            </a:r>
          </a:p>
          <a:p>
            <a:pPr>
              <a:defRPr/>
            </a:pPr>
            <a:endParaRPr lang="en-CA" sz="2200" dirty="0"/>
          </a:p>
        </p:txBody>
      </p:sp>
      <p:pic>
        <p:nvPicPr>
          <p:cNvPr id="4" name="Picture 4" descr="File:Bundesarchiv Bild 183-S33882, Adolf Hitler retouch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0338" y="0"/>
            <a:ext cx="13636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5891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File:Bundesarchiv Bild 183-H25224, Guernica, Ruin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14437"/>
            <a:ext cx="72850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Guernica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Guernica</a:t>
            </a:r>
            <a:r>
              <a:rPr lang="en-US" dirty="0" smtClean="0"/>
              <a:t> by Pablo Picasso (1937)</a:t>
            </a:r>
          </a:p>
        </p:txBody>
      </p:sp>
      <p:pic>
        <p:nvPicPr>
          <p:cNvPr id="36867" name="Picture 4" descr="Guernica painti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916832"/>
            <a:ext cx="7358063" cy="323691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247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Italy</a:t>
            </a:r>
            <a:endParaRPr lang="en-CA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509120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800" dirty="0" smtClean="0"/>
              <a:t>Mussolini sent </a:t>
            </a:r>
            <a:r>
              <a:rPr lang="en-CA" sz="2800" b="1" dirty="0" smtClean="0"/>
              <a:t>60,000 troops to Spain</a:t>
            </a:r>
            <a:r>
              <a:rPr lang="en-CA" sz="2800" dirty="0" smtClean="0"/>
              <a:t>.</a:t>
            </a:r>
          </a:p>
          <a:p>
            <a:pPr eaLnBrk="1" hangingPunct="1"/>
            <a:endParaRPr lang="en-CA" sz="2800" dirty="0" smtClean="0"/>
          </a:p>
          <a:p>
            <a:pPr eaLnBrk="1" hangingPunct="1"/>
            <a:r>
              <a:rPr lang="en-CA" sz="2800" dirty="0" smtClean="0"/>
              <a:t>Partly as a result of their mutual involvement in Spain, Italy and Germany came out as the </a:t>
            </a:r>
            <a:r>
              <a:rPr lang="en-CA" sz="2800" b="1" dirty="0" smtClean="0"/>
              <a:t>“Axis” powers </a:t>
            </a:r>
            <a:r>
              <a:rPr lang="en-CA" sz="2800" dirty="0" smtClean="0"/>
              <a:t>(this is Mussolini’s term) – not formally allied, yet close friends.</a:t>
            </a:r>
          </a:p>
        </p:txBody>
      </p:sp>
      <p:pic>
        <p:nvPicPr>
          <p:cNvPr id="37892" name="Picture 2" descr="File:Mussolini you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0"/>
            <a:ext cx="13319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Impact on European Affairs: Hitler</a:t>
            </a:r>
            <a:endParaRPr lang="en-CA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4150221"/>
          </a:xfrm>
        </p:spPr>
        <p:txBody>
          <a:bodyPr/>
          <a:lstStyle/>
          <a:p>
            <a:pPr eaLnBrk="1" hangingPunct="1"/>
            <a:r>
              <a:rPr lang="en-CA" sz="2800" dirty="0" smtClean="0"/>
              <a:t>Hitler learned</a:t>
            </a:r>
            <a:r>
              <a:rPr lang="en-CA" sz="2800" b="1" dirty="0" smtClean="0"/>
              <a:t> </a:t>
            </a:r>
            <a:r>
              <a:rPr lang="en-CA" sz="2800" dirty="0" smtClean="0"/>
              <a:t>a great deal during the Spanish Civil War:</a:t>
            </a:r>
          </a:p>
          <a:p>
            <a:pPr lvl="1" eaLnBrk="1" hangingPunct="1"/>
            <a:endParaRPr lang="en-CA" sz="2800" dirty="0" smtClean="0"/>
          </a:p>
          <a:p>
            <a:pPr lvl="1" eaLnBrk="1" hangingPunct="1"/>
            <a:r>
              <a:rPr lang="en-CA" sz="2800" b="1" dirty="0" smtClean="0"/>
              <a:t>Democracies</a:t>
            </a:r>
            <a:r>
              <a:rPr lang="en-CA" sz="2800" dirty="0" smtClean="0"/>
              <a:t>, for whatever reasons, were </a:t>
            </a:r>
            <a:r>
              <a:rPr lang="en-CA" sz="2800" b="1" dirty="0" smtClean="0"/>
              <a:t>unwilling to forcibly resist right-wing movements in Europe</a:t>
            </a:r>
            <a:r>
              <a:rPr lang="en-CA" sz="2800" dirty="0" smtClean="0"/>
              <a:t>.</a:t>
            </a:r>
          </a:p>
          <a:p>
            <a:pPr lvl="1" eaLnBrk="1" hangingPunct="1"/>
            <a:endParaRPr lang="en-CA" dirty="0" smtClean="0"/>
          </a:p>
        </p:txBody>
      </p:sp>
      <p:pic>
        <p:nvPicPr>
          <p:cNvPr id="4" name="Picture 4" descr="File:Bundesarchiv Bild 183-S33882, Adolf Hitler retouch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0338" y="-27384"/>
            <a:ext cx="13636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0869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Causes of WWII:</a:t>
            </a:r>
            <a:br>
              <a:rPr lang="en-CA" dirty="0" smtClean="0"/>
            </a:br>
            <a:r>
              <a:rPr lang="en-CA" dirty="0" smtClean="0"/>
              <a:t>The Spanish civil war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4371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Civil War broke out in Spain in 1936.</a:t>
            </a:r>
            <a:endParaRPr lang="en-CA" sz="2800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CA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CA" sz="2800" dirty="0" smtClean="0">
                <a:solidFill>
                  <a:schemeClr val="tx1">
                    <a:tint val="85000"/>
                  </a:schemeClr>
                </a:solidFill>
              </a:rPr>
              <a:t>Began after an attempted </a:t>
            </a:r>
            <a:r>
              <a:rPr lang="en-CA" sz="2800" b="1" dirty="0" smtClean="0">
                <a:solidFill>
                  <a:schemeClr val="tx1">
                    <a:tint val="85000"/>
                  </a:schemeClr>
                </a:solidFill>
              </a:rPr>
              <a:t>coup d'état </a:t>
            </a:r>
            <a:r>
              <a:rPr lang="en-CA" sz="2800" dirty="0" smtClean="0">
                <a:solidFill>
                  <a:schemeClr val="tx1">
                    <a:tint val="85000"/>
                  </a:schemeClr>
                </a:solidFill>
              </a:rPr>
              <a:t>by a group of </a:t>
            </a:r>
            <a:r>
              <a:rPr lang="en-CA" sz="2800" b="1" dirty="0" smtClean="0">
                <a:solidFill>
                  <a:schemeClr val="tx1">
                    <a:tint val="85000"/>
                  </a:schemeClr>
                </a:solidFill>
              </a:rPr>
              <a:t>Spanish Army generals </a:t>
            </a:r>
            <a:r>
              <a:rPr lang="en-CA" sz="2800" dirty="0" smtClean="0">
                <a:solidFill>
                  <a:schemeClr val="tx1">
                    <a:tint val="85000"/>
                  </a:schemeClr>
                </a:solidFill>
              </a:rPr>
              <a:t>against the government of the </a:t>
            </a:r>
            <a:r>
              <a:rPr lang="en-CA" sz="2800" b="1" dirty="0" smtClean="0">
                <a:solidFill>
                  <a:schemeClr val="tx1">
                    <a:tint val="85000"/>
                  </a:schemeClr>
                </a:solidFill>
              </a:rPr>
              <a:t>Second Spanish Republic</a:t>
            </a:r>
            <a:r>
              <a:rPr lang="en-CA" sz="2800" dirty="0" smtClean="0">
                <a:solidFill>
                  <a:schemeClr val="tx1">
                    <a:tint val="85000"/>
                  </a:schemeClr>
                </a:solidFill>
              </a:rPr>
              <a:t>, then under the leadership of president </a:t>
            </a:r>
            <a:r>
              <a:rPr lang="en-CA" sz="2800" b="1" dirty="0" smtClean="0">
                <a:solidFill>
                  <a:schemeClr val="tx1">
                    <a:tint val="85000"/>
                  </a:schemeClr>
                </a:solidFill>
              </a:rPr>
              <a:t>Manuel </a:t>
            </a:r>
            <a:r>
              <a:rPr lang="en-CA" sz="2800" b="1" dirty="0" err="1" smtClean="0">
                <a:solidFill>
                  <a:schemeClr val="tx1">
                    <a:tint val="85000"/>
                  </a:schemeClr>
                </a:solidFill>
              </a:rPr>
              <a:t>Azana</a:t>
            </a:r>
            <a:r>
              <a:rPr lang="en-CA" sz="2800" dirty="0" smtClean="0">
                <a:solidFill>
                  <a:schemeClr val="tx1">
                    <a:tint val="85000"/>
                  </a:schemeClr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sz="2800" dirty="0"/>
          </a:p>
        </p:txBody>
      </p:sp>
      <p:pic>
        <p:nvPicPr>
          <p:cNvPr id="27652" name="Picture 4" descr="http://upload.wikimedia.org/wikipedia/commons/thumb/7/76/Manuel_Aza%C3%B1a.JPG/225px-Manuel_Aza%C3%B1a.JPG">
            <a:hlinkClick r:id="rId2" tooltip="Manuel Azaña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1285875"/>
            <a:ext cx="10683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 descr="File:Flag of Spain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0"/>
            <a:ext cx="16192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Impact on European Affairs: Hitler</a:t>
            </a:r>
            <a:endParaRPr lang="en-CA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510261"/>
          </a:xfrm>
        </p:spPr>
        <p:txBody>
          <a:bodyPr/>
          <a:lstStyle/>
          <a:p>
            <a:pPr lvl="1" eaLnBrk="1" hangingPunct="1"/>
            <a:endParaRPr lang="en-CA" dirty="0" smtClean="0"/>
          </a:p>
          <a:p>
            <a:pPr lvl="1" eaLnBrk="1" hangingPunct="1"/>
            <a:r>
              <a:rPr lang="en-CA" sz="2800" dirty="0" smtClean="0"/>
              <a:t>If he pushed his luck in some of his pet projects within Europe, </a:t>
            </a:r>
            <a:r>
              <a:rPr lang="en-CA" sz="2800" b="1" dirty="0" smtClean="0"/>
              <a:t>Britain and France </a:t>
            </a:r>
            <a:r>
              <a:rPr lang="en-CA" sz="2800" dirty="0" smtClean="0"/>
              <a:t>might well </a:t>
            </a:r>
            <a:r>
              <a:rPr lang="en-CA" sz="2800" b="1" dirty="0" smtClean="0"/>
              <a:t>remain non-interventionist</a:t>
            </a:r>
            <a:r>
              <a:rPr lang="en-CA" sz="2800" dirty="0"/>
              <a:t> </a:t>
            </a:r>
            <a:r>
              <a:rPr lang="en-CA" sz="2800" dirty="0" smtClean="0"/>
              <a:t>= became known as </a:t>
            </a:r>
            <a:r>
              <a:rPr lang="en-CA" sz="2800" b="1" dirty="0" smtClean="0"/>
              <a:t>appeasement</a:t>
            </a:r>
            <a:r>
              <a:rPr lang="en-CA" sz="2800" dirty="0" smtClean="0"/>
              <a:t>.</a:t>
            </a:r>
          </a:p>
        </p:txBody>
      </p:sp>
      <p:pic>
        <p:nvPicPr>
          <p:cNvPr id="4" name="Picture 4" descr="File:Bundesarchiv Bild 183-S33882, Adolf Hitler retouch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0338" y="0"/>
            <a:ext cx="13636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1807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Impact on European Affairs: Stalin</a:t>
            </a:r>
            <a:endParaRPr lang="en-CA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4293096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800" b="1" dirty="0" smtClean="0"/>
              <a:t>Stalin</a:t>
            </a:r>
            <a:r>
              <a:rPr lang="en-CA" sz="2800" dirty="0" smtClean="0"/>
              <a:t> came to the </a:t>
            </a:r>
            <a:r>
              <a:rPr lang="en-CA" sz="2800" b="1" dirty="0" smtClean="0"/>
              <a:t>same conclusions</a:t>
            </a:r>
            <a:r>
              <a:rPr lang="en-CA" sz="2800" dirty="0" smtClean="0"/>
              <a:t>.</a:t>
            </a:r>
          </a:p>
          <a:p>
            <a:pPr marL="0" indent="0" eaLnBrk="1" hangingPunct="1">
              <a:buNone/>
            </a:pPr>
            <a:endParaRPr lang="en-CA" sz="2800" dirty="0" smtClean="0"/>
          </a:p>
          <a:p>
            <a:pPr eaLnBrk="1" hangingPunct="1"/>
            <a:r>
              <a:rPr lang="en-CA" sz="2800" dirty="0" smtClean="0"/>
              <a:t>Greatly influenced his decision to sign the  </a:t>
            </a:r>
            <a:r>
              <a:rPr lang="en-CA" sz="2800" b="1" dirty="0" smtClean="0"/>
              <a:t>Nazi-Soviet Pact, August 23,1939</a:t>
            </a:r>
            <a:r>
              <a:rPr lang="en-CA" sz="2800" dirty="0"/>
              <a:t>,</a:t>
            </a:r>
            <a:r>
              <a:rPr lang="en-CA" sz="2800" dirty="0" smtClean="0"/>
              <a:t> shortly before the war broke out. </a:t>
            </a:r>
          </a:p>
        </p:txBody>
      </p:sp>
      <p:pic>
        <p:nvPicPr>
          <p:cNvPr id="4" name="Picture 4" descr="File:Joseph Stal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-4251"/>
            <a:ext cx="144621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Impact on European Affairs: Britain</a:t>
            </a:r>
            <a:endParaRPr lang="en-CA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4365104"/>
          </a:xfrm>
        </p:spPr>
        <p:txBody>
          <a:bodyPr/>
          <a:lstStyle/>
          <a:p>
            <a:pPr eaLnBrk="1" hangingPunct="1"/>
            <a:r>
              <a:rPr lang="en-CA" sz="2800" dirty="0" smtClean="0"/>
              <a:t>In Britain the </a:t>
            </a:r>
            <a:r>
              <a:rPr lang="en-CA" sz="2800" b="1" dirty="0" smtClean="0"/>
              <a:t>Labour Party </a:t>
            </a:r>
            <a:r>
              <a:rPr lang="en-CA" sz="2800" dirty="0" smtClean="0"/>
              <a:t>now </a:t>
            </a:r>
            <a:r>
              <a:rPr lang="en-CA" sz="2800" b="1" dirty="0" smtClean="0"/>
              <a:t>supported rearmament. </a:t>
            </a:r>
          </a:p>
          <a:p>
            <a:pPr eaLnBrk="1" hangingPunct="1"/>
            <a:endParaRPr lang="en-CA" sz="2800" dirty="0" smtClean="0"/>
          </a:p>
          <a:p>
            <a:pPr eaLnBrk="1" hangingPunct="1"/>
            <a:r>
              <a:rPr lang="en-CA" sz="2800" dirty="0" smtClean="0"/>
              <a:t>The </a:t>
            </a:r>
            <a:r>
              <a:rPr lang="en-CA" sz="2800" b="1" dirty="0" smtClean="0"/>
              <a:t>Conservatives,</a:t>
            </a:r>
            <a:r>
              <a:rPr lang="en-CA" sz="2800" dirty="0" smtClean="0"/>
              <a:t> led by </a:t>
            </a:r>
            <a:r>
              <a:rPr lang="en-CA" sz="2800" b="1" dirty="0" smtClean="0"/>
              <a:t>Neville Chamberlain</a:t>
            </a:r>
            <a:r>
              <a:rPr lang="en-CA" sz="2800" dirty="0" smtClean="0"/>
              <a:t>, were busy formulating a policy called </a:t>
            </a:r>
            <a:r>
              <a:rPr lang="en-CA" sz="2800" b="1" dirty="0" smtClean="0"/>
              <a:t>appeasement.</a:t>
            </a:r>
          </a:p>
          <a:p>
            <a:pPr eaLnBrk="1" hangingPunct="1"/>
            <a:endParaRPr lang="en-CA" dirty="0" smtClean="0"/>
          </a:p>
        </p:txBody>
      </p:sp>
      <p:pic>
        <p:nvPicPr>
          <p:cNvPr id="1026" name="Picture 2" descr="http://www.picsoclock.com/albums/userpics/10002/Arthur-Neville-Chamberl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5" y="0"/>
            <a:ext cx="1666468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 err="1" smtClean="0"/>
              <a:t>Stresa</a:t>
            </a:r>
            <a:r>
              <a:rPr lang="en-CA" dirty="0" smtClean="0"/>
              <a:t> Front</a:t>
            </a:r>
            <a:endParaRPr lang="en-CA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4293096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800" b="1" dirty="0" smtClean="0"/>
              <a:t>1935</a:t>
            </a:r>
            <a:r>
              <a:rPr lang="en-CA" sz="2800" dirty="0" smtClean="0"/>
              <a:t>  = Hitler reintroduced </a:t>
            </a:r>
            <a:r>
              <a:rPr lang="en-CA" sz="2800" b="1" dirty="0" smtClean="0"/>
              <a:t>conscription</a:t>
            </a:r>
            <a:r>
              <a:rPr lang="en-CA" sz="2800" dirty="0" smtClean="0"/>
              <a:t> in Germany.</a:t>
            </a:r>
          </a:p>
          <a:p>
            <a:pPr eaLnBrk="1" hangingPunct="1"/>
            <a:endParaRPr lang="en-CA" sz="2800" dirty="0" smtClean="0"/>
          </a:p>
          <a:p>
            <a:pPr eaLnBrk="1" hangingPunct="1"/>
            <a:r>
              <a:rPr lang="en-CA" sz="2800" dirty="0" smtClean="0"/>
              <a:t>Breach of the Treaty of Versailles  =  </a:t>
            </a:r>
            <a:r>
              <a:rPr lang="en-CA" sz="2800" b="1" dirty="0" smtClean="0"/>
              <a:t>France, Britain and Italy </a:t>
            </a:r>
            <a:r>
              <a:rPr lang="en-CA" sz="2800" dirty="0" smtClean="0"/>
              <a:t>together at </a:t>
            </a:r>
            <a:r>
              <a:rPr lang="en-CA" sz="2800" dirty="0" err="1" smtClean="0"/>
              <a:t>Stresa</a:t>
            </a:r>
            <a:r>
              <a:rPr lang="en-CA" sz="2800" dirty="0" smtClean="0"/>
              <a:t> in Italy to condemn Hitler’s actions to create the </a:t>
            </a:r>
            <a:r>
              <a:rPr lang="en-CA" sz="2800" b="1" dirty="0" err="1" smtClean="0"/>
              <a:t>Stresa</a:t>
            </a:r>
            <a:r>
              <a:rPr lang="en-CA" sz="2800" b="1" dirty="0" smtClean="0"/>
              <a:t> Front.</a:t>
            </a:r>
          </a:p>
          <a:p>
            <a:pPr eaLnBrk="1" hangingPunct="1"/>
            <a:endParaRPr lang="en-CA" sz="2400" dirty="0" smtClean="0"/>
          </a:p>
        </p:txBody>
      </p:sp>
      <p:pic>
        <p:nvPicPr>
          <p:cNvPr id="2050" name="Picture 2" descr="http://cdn.dipity.com/uploads/events/47d0483e7e059109a11ee895554e7b86_1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000" y="-8931"/>
            <a:ext cx="237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 err="1"/>
              <a:t>S</a:t>
            </a:r>
            <a:r>
              <a:rPr lang="en-CA" dirty="0" err="1" smtClean="0"/>
              <a:t>tresa</a:t>
            </a:r>
            <a:r>
              <a:rPr lang="en-CA" dirty="0" smtClean="0"/>
              <a:t> Front</a:t>
            </a:r>
            <a:endParaRPr lang="en-CA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653136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800" b="1" dirty="0" err="1" smtClean="0"/>
              <a:t>Stresa</a:t>
            </a:r>
            <a:r>
              <a:rPr lang="en-CA" sz="2800" b="1" dirty="0" smtClean="0"/>
              <a:t> Front (1935):</a:t>
            </a:r>
          </a:p>
          <a:p>
            <a:pPr lvl="1"/>
            <a:endParaRPr lang="en-CA" sz="2800" dirty="0" smtClean="0"/>
          </a:p>
          <a:p>
            <a:pPr lvl="1"/>
            <a:r>
              <a:rPr lang="en-CA" sz="2800" dirty="0" smtClean="0"/>
              <a:t>Reaffirmation of the Locarno Treaty (1925, establishment of the Eastern and Western borders of Europe).</a:t>
            </a:r>
          </a:p>
          <a:p>
            <a:pPr lvl="1"/>
            <a:endParaRPr lang="en-CA" sz="2800" dirty="0" smtClean="0"/>
          </a:p>
          <a:p>
            <a:pPr lvl="1"/>
            <a:r>
              <a:rPr lang="en-CA" sz="2800" dirty="0" smtClean="0"/>
              <a:t>Introduced hope for international peace; the “spirit of Locarno.”</a:t>
            </a:r>
          </a:p>
          <a:p>
            <a:pPr eaLnBrk="1" hangingPunct="1"/>
            <a:endParaRPr lang="en-CA" sz="2800" b="1" dirty="0" smtClean="0"/>
          </a:p>
          <a:p>
            <a:pPr eaLnBrk="1" hangingPunct="1"/>
            <a:endParaRPr lang="en-CA" sz="2800" dirty="0" smtClean="0"/>
          </a:p>
        </p:txBody>
      </p:sp>
      <p:pic>
        <p:nvPicPr>
          <p:cNvPr id="4" name="Picture 2" descr="File:Bundesarchiv Bild 183-R03618, Locarno, Gustav Stresemann, Chamberlain, Bria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290" y="0"/>
            <a:ext cx="250871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123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927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The Franco-soviet treaty of mutual assistance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581128"/>
          </a:xfrm>
        </p:spPr>
        <p:txBody>
          <a:bodyPr>
            <a:normAutofit/>
          </a:bodyPr>
          <a:lstStyle/>
          <a:p>
            <a:pPr eaLnBrk="1" hangingPunct="1"/>
            <a:endParaRPr lang="en-CA" sz="2800" b="1" dirty="0" smtClean="0"/>
          </a:p>
          <a:p>
            <a:pPr eaLnBrk="1" hangingPunct="1"/>
            <a:r>
              <a:rPr lang="en-CA" sz="2800" b="1" dirty="0" smtClean="0"/>
              <a:t>France</a:t>
            </a:r>
            <a:r>
              <a:rPr lang="en-CA" sz="2800" dirty="0"/>
              <a:t> </a:t>
            </a:r>
            <a:r>
              <a:rPr lang="en-CA" sz="2800" dirty="0" smtClean="0"/>
              <a:t>signed a </a:t>
            </a:r>
            <a:r>
              <a:rPr lang="en-CA" sz="2800" b="1" dirty="0" smtClean="0"/>
              <a:t>Franco-Soviet</a:t>
            </a:r>
            <a:r>
              <a:rPr lang="en-CA" sz="2800" dirty="0" smtClean="0"/>
              <a:t> </a:t>
            </a:r>
            <a:r>
              <a:rPr lang="en-CA" sz="2800" b="1" dirty="0" smtClean="0"/>
              <a:t>Treaty of Mutual Assistance, 1935 </a:t>
            </a:r>
            <a:r>
              <a:rPr lang="en-CA" sz="2800" dirty="0" smtClean="0"/>
              <a:t>with the </a:t>
            </a:r>
            <a:r>
              <a:rPr lang="en-CA" sz="2800" b="1" dirty="0" smtClean="0"/>
              <a:t>USSR</a:t>
            </a:r>
            <a:r>
              <a:rPr lang="en-CA" sz="2800" dirty="0" smtClean="0"/>
              <a:t>.</a:t>
            </a:r>
          </a:p>
          <a:p>
            <a:pPr eaLnBrk="1" hangingPunct="1"/>
            <a:endParaRPr lang="en-CA" sz="2800" dirty="0"/>
          </a:p>
          <a:p>
            <a:r>
              <a:rPr lang="en-CA" sz="2800" dirty="0"/>
              <a:t>T</a:t>
            </a:r>
            <a:r>
              <a:rPr lang="en-CA" sz="2800" dirty="0" smtClean="0"/>
              <a:t>o </a:t>
            </a:r>
            <a:r>
              <a:rPr lang="en-CA" sz="2800" dirty="0"/>
              <a:t>contain Germany’s </a:t>
            </a:r>
            <a:r>
              <a:rPr lang="en-CA" sz="2800" dirty="0" smtClean="0"/>
              <a:t>aggression.</a:t>
            </a:r>
          </a:p>
          <a:p>
            <a:pPr eaLnBrk="1" hangingPunct="1"/>
            <a:endParaRPr lang="en-CA" sz="2800" dirty="0" smtClean="0"/>
          </a:p>
        </p:txBody>
      </p:sp>
      <p:pic>
        <p:nvPicPr>
          <p:cNvPr id="2050" name="Picture 2" descr="http://i.ytimg.com/vi/wngjeG7vvF0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07350"/>
            <a:ext cx="2406522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99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The </a:t>
            </a:r>
            <a:r>
              <a:rPr lang="en-CA" dirty="0" err="1" smtClean="0"/>
              <a:t>Stresa</a:t>
            </a:r>
            <a:r>
              <a:rPr lang="en-CA" dirty="0" smtClean="0"/>
              <a:t> Front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Aborted</a:t>
            </a:r>
            <a:endParaRPr lang="en-CA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86916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r>
              <a:rPr lang="en-CA" sz="2800" dirty="0" smtClean="0"/>
              <a:t>Mussolini lost interest in this arrangement when </a:t>
            </a:r>
            <a:r>
              <a:rPr lang="en-CA" sz="2800" b="1" dirty="0" smtClean="0"/>
              <a:t>Britain</a:t>
            </a:r>
            <a:r>
              <a:rPr lang="en-CA" sz="2800" dirty="0" smtClean="0"/>
              <a:t> signed the </a:t>
            </a:r>
            <a:r>
              <a:rPr lang="en-CA" sz="2800" b="1" dirty="0" smtClean="0"/>
              <a:t>Anglo-German Naval Agreement </a:t>
            </a:r>
            <a:r>
              <a:rPr lang="en-CA" sz="2800" dirty="0" smtClean="0"/>
              <a:t>(keep their navy’s the same size)</a:t>
            </a:r>
            <a:r>
              <a:rPr lang="en-CA" sz="2800" b="1" dirty="0" smtClean="0"/>
              <a:t> </a:t>
            </a:r>
            <a:r>
              <a:rPr lang="en-CA" sz="2800" dirty="0" smtClean="0"/>
              <a:t>with Hitler in June </a:t>
            </a:r>
            <a:r>
              <a:rPr lang="en-CA" sz="2800" b="1" dirty="0" smtClean="0"/>
              <a:t>1935</a:t>
            </a:r>
            <a:r>
              <a:rPr lang="en-CA" sz="2800" dirty="0" smtClean="0"/>
              <a:t>. </a:t>
            </a:r>
          </a:p>
          <a:p>
            <a:pPr eaLnBrk="1" hangingPunct="1"/>
            <a:endParaRPr lang="en-CA" sz="2800" dirty="0" smtClean="0"/>
          </a:p>
          <a:p>
            <a:pPr eaLnBrk="1" hangingPunct="1"/>
            <a:r>
              <a:rPr lang="en-CA" sz="2800" dirty="0" smtClean="0"/>
              <a:t>The aborted </a:t>
            </a:r>
            <a:r>
              <a:rPr lang="en-CA" sz="2800" dirty="0" err="1" smtClean="0"/>
              <a:t>Stresa</a:t>
            </a:r>
            <a:r>
              <a:rPr lang="en-CA" sz="2800" dirty="0" smtClean="0"/>
              <a:t> Front, however, </a:t>
            </a:r>
            <a:r>
              <a:rPr lang="en-CA" sz="2800" b="1" dirty="0" smtClean="0"/>
              <a:t>showed </a:t>
            </a:r>
            <a:r>
              <a:rPr lang="en-CA" sz="2800" dirty="0" smtClean="0"/>
              <a:t>that </a:t>
            </a:r>
            <a:r>
              <a:rPr lang="en-CA" sz="2800" b="1" dirty="0" smtClean="0"/>
              <a:t>Italy and Germany </a:t>
            </a:r>
            <a:r>
              <a:rPr lang="en-CA" sz="2800" dirty="0" smtClean="0"/>
              <a:t>were </a:t>
            </a:r>
            <a:r>
              <a:rPr lang="en-CA" sz="2800" b="1" dirty="0" smtClean="0"/>
              <a:t>not necessarily allies.</a:t>
            </a:r>
          </a:p>
          <a:p>
            <a:pPr eaLnBrk="1" hangingPunct="1"/>
            <a:endParaRPr lang="en-CA" dirty="0" smtClean="0"/>
          </a:p>
        </p:txBody>
      </p:sp>
      <p:pic>
        <p:nvPicPr>
          <p:cNvPr id="4" name="Picture 2" descr="File:Bundesarchiv Bild 183-R03618, Locarno, Gustav Stresemann, Chamberlain, Bria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290" y="0"/>
            <a:ext cx="250871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9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Costs of the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Spanish </a:t>
            </a:r>
            <a:r>
              <a:rPr lang="en-CA" dirty="0" smtClean="0"/>
              <a:t>Civil War</a:t>
            </a:r>
            <a:endParaRPr lang="en-CA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437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800" b="1" dirty="0" smtClean="0"/>
              <a:t>Spanish Civil War, 1936 - 1939.</a:t>
            </a:r>
          </a:p>
          <a:p>
            <a:pPr eaLnBrk="1" hangingPunct="1">
              <a:lnSpc>
                <a:spcPct val="80000"/>
              </a:lnSpc>
            </a:pPr>
            <a:endParaRPr lang="en-CA" sz="2800" b="1" dirty="0" smtClean="0"/>
          </a:p>
          <a:p>
            <a:pPr>
              <a:lnSpc>
                <a:spcPct val="80000"/>
              </a:lnSpc>
            </a:pPr>
            <a:r>
              <a:rPr lang="en-CA" sz="2800" dirty="0"/>
              <a:t>An estimated total of 300,000+ people lost their </a:t>
            </a:r>
            <a:r>
              <a:rPr lang="en-CA" sz="2800" dirty="0" smtClean="0"/>
              <a:t>lives. </a:t>
            </a:r>
          </a:p>
          <a:p>
            <a:pPr>
              <a:lnSpc>
                <a:spcPct val="80000"/>
              </a:lnSpc>
            </a:pPr>
            <a:endParaRPr lang="en-CA" sz="2800" dirty="0"/>
          </a:p>
          <a:p>
            <a:pPr>
              <a:lnSpc>
                <a:spcPct val="80000"/>
              </a:lnSpc>
            </a:pPr>
            <a:r>
              <a:rPr lang="en-CA" sz="2800" dirty="0"/>
              <a:t>Out of them probably 120,000+ were civilians executed by either side</a:t>
            </a:r>
            <a:r>
              <a:rPr lang="en-CA" sz="2800" dirty="0" smtClean="0"/>
              <a:t>.</a:t>
            </a:r>
            <a:endParaRPr lang="en-CA" sz="2800" dirty="0"/>
          </a:p>
          <a:p>
            <a:pPr eaLnBrk="1" hangingPunct="1">
              <a:lnSpc>
                <a:spcPct val="80000"/>
              </a:lnSpc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</a:pPr>
            <a:endParaRPr lang="en-CA" dirty="0" smtClean="0"/>
          </a:p>
          <a:p>
            <a:pPr eaLnBrk="1" hangingPunct="1">
              <a:lnSpc>
                <a:spcPct val="80000"/>
              </a:lnSpc>
            </a:pPr>
            <a:endParaRPr lang="en-CA" dirty="0" smtClean="0"/>
          </a:p>
          <a:p>
            <a:pPr eaLnBrk="1" hangingPunct="1">
              <a:lnSpc>
                <a:spcPct val="80000"/>
              </a:lnSpc>
            </a:pPr>
            <a:endParaRPr lang="en-CA" sz="2800" dirty="0" smtClean="0"/>
          </a:p>
        </p:txBody>
      </p:sp>
      <p:pic>
        <p:nvPicPr>
          <p:cNvPr id="4" name="Picture 4" descr="Guernica pain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688972" y="0"/>
            <a:ext cx="2455028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Costs of the Spanish Civil War</a:t>
            </a:r>
            <a:endParaRPr lang="en-CA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2160588"/>
            <a:ext cx="7239000" cy="4697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CA" dirty="0" smtClean="0"/>
          </a:p>
          <a:p>
            <a:pPr>
              <a:lnSpc>
                <a:spcPct val="80000"/>
              </a:lnSpc>
            </a:pPr>
            <a:r>
              <a:rPr lang="en-CA" sz="2800" dirty="0"/>
              <a:t>The</a:t>
            </a:r>
            <a:r>
              <a:rPr lang="en-CA" sz="2800" b="1" dirty="0"/>
              <a:t> Nationalists </a:t>
            </a:r>
            <a:r>
              <a:rPr lang="en-CA" sz="2800" dirty="0"/>
              <a:t>under</a:t>
            </a:r>
            <a:r>
              <a:rPr lang="en-CA" sz="2800" b="1" dirty="0"/>
              <a:t> General Franco won </a:t>
            </a:r>
            <a:r>
              <a:rPr lang="en-CA" sz="2800" dirty="0"/>
              <a:t>the war.</a:t>
            </a:r>
          </a:p>
          <a:p>
            <a:pPr eaLnBrk="1" hangingPunct="1">
              <a:lnSpc>
                <a:spcPct val="80000"/>
              </a:lnSpc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</a:pPr>
            <a:r>
              <a:rPr lang="en-CA" sz="2800" dirty="0" smtClean="0"/>
              <a:t>Francisco Franco </a:t>
            </a:r>
            <a:r>
              <a:rPr lang="en-CA" sz="2800" dirty="0" err="1" smtClean="0"/>
              <a:t>Bahamonde</a:t>
            </a:r>
            <a:r>
              <a:rPr lang="en-CA" sz="2800" dirty="0" smtClean="0"/>
              <a:t>, commonly known as Francisco Franco or simply Franco, was a </a:t>
            </a:r>
            <a:r>
              <a:rPr lang="en-CA" sz="2800" b="1" dirty="0" smtClean="0"/>
              <a:t>military general, and head of state of Spain (dictator)</a:t>
            </a:r>
            <a:r>
              <a:rPr lang="en-CA" sz="2800" dirty="0" smtClean="0"/>
              <a:t> from October </a:t>
            </a:r>
            <a:r>
              <a:rPr lang="en-CA" sz="2800" b="1" dirty="0" smtClean="0"/>
              <a:t>1936</a:t>
            </a:r>
            <a:r>
              <a:rPr lang="en-CA" sz="2800" dirty="0" smtClean="0"/>
              <a:t> (whole country from 1939 onward – until </a:t>
            </a:r>
            <a:r>
              <a:rPr lang="en-CA" sz="2800" b="1" dirty="0" smtClean="0"/>
              <a:t>1975</a:t>
            </a:r>
            <a:r>
              <a:rPr lang="en-CA" sz="2800" dirty="0" smtClean="0"/>
              <a:t>).</a:t>
            </a:r>
          </a:p>
          <a:p>
            <a:pPr eaLnBrk="1" hangingPunct="1">
              <a:lnSpc>
                <a:spcPct val="80000"/>
              </a:lnSpc>
            </a:pPr>
            <a:endParaRPr lang="en-CA" dirty="0" smtClean="0"/>
          </a:p>
          <a:p>
            <a:pPr eaLnBrk="1" hangingPunct="1">
              <a:lnSpc>
                <a:spcPct val="80000"/>
              </a:lnSpc>
            </a:pPr>
            <a:endParaRPr lang="en-CA" sz="2800" dirty="0" smtClean="0"/>
          </a:p>
        </p:txBody>
      </p:sp>
      <p:pic>
        <p:nvPicPr>
          <p:cNvPr id="44036" name="Picture 2" descr="File:General Francisco Franc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3325" y="0"/>
            <a:ext cx="15906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1876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105273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Costs of the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Spanish </a:t>
            </a:r>
            <a:r>
              <a:rPr lang="en-CA" dirty="0" smtClean="0"/>
              <a:t>Civil War</a:t>
            </a:r>
            <a:endParaRPr lang="en-CA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7251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CA" sz="2400" dirty="0" smtClean="0"/>
          </a:p>
          <a:p>
            <a:pPr eaLnBrk="1" hangingPunct="1">
              <a:lnSpc>
                <a:spcPct val="80000"/>
              </a:lnSpc>
            </a:pPr>
            <a:r>
              <a:rPr lang="en-CA" sz="2800" b="1" dirty="0" smtClean="0"/>
              <a:t>Republican authorities </a:t>
            </a:r>
            <a:r>
              <a:rPr lang="en-CA" sz="2800" dirty="0" smtClean="0"/>
              <a:t>arranged the evacuation of children. </a:t>
            </a:r>
          </a:p>
          <a:p>
            <a:pPr eaLnBrk="1" hangingPunct="1">
              <a:lnSpc>
                <a:spcPct val="80000"/>
              </a:lnSpc>
            </a:pPr>
            <a:endParaRPr lang="en-CA" sz="2800" dirty="0"/>
          </a:p>
          <a:p>
            <a:pPr eaLnBrk="1" hangingPunct="1">
              <a:lnSpc>
                <a:spcPct val="80000"/>
              </a:lnSpc>
            </a:pPr>
            <a:r>
              <a:rPr lang="en-CA" sz="2800" dirty="0" smtClean="0"/>
              <a:t>These </a:t>
            </a:r>
            <a:r>
              <a:rPr lang="en-CA" sz="2800" b="1" dirty="0" smtClean="0"/>
              <a:t>Spanish War Children </a:t>
            </a:r>
            <a:r>
              <a:rPr lang="en-CA" sz="2800" dirty="0" smtClean="0"/>
              <a:t>were shipped to Britain, Belgium, the Soviet Union, other European countries and Mexico. </a:t>
            </a:r>
          </a:p>
          <a:p>
            <a:pPr eaLnBrk="1" hangingPunct="1">
              <a:lnSpc>
                <a:spcPct val="80000"/>
              </a:lnSpc>
            </a:pPr>
            <a:endParaRPr lang="en-CA" sz="2800" dirty="0" smtClean="0"/>
          </a:p>
          <a:p>
            <a:endParaRPr lang="en-CA" sz="2800" dirty="0" smtClean="0"/>
          </a:p>
        </p:txBody>
      </p:sp>
      <p:pic>
        <p:nvPicPr>
          <p:cNvPr id="4" name="Picture 4" descr="Guernica pain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688972" y="0"/>
            <a:ext cx="245502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76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Spanish civil war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Soon the country was </a:t>
            </a:r>
            <a:r>
              <a:rPr lang="en-US" sz="2800" b="1" dirty="0"/>
              <a:t>divided into two factions</a:t>
            </a:r>
            <a:r>
              <a:rPr lang="en-US" sz="2800" dirty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Republicans</a:t>
            </a:r>
            <a:r>
              <a:rPr lang="en-US" sz="2800" dirty="0" smtClean="0"/>
              <a:t> (socialists, communists, left-wing, and anyone else who supported the republic).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sz="2800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800" dirty="0" smtClean="0"/>
              <a:t>F</a:t>
            </a: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ighting against fascism in defense of democracy.</a:t>
            </a:r>
            <a:endParaRPr lang="en-CA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endParaRPr lang="en-CA" dirty="0"/>
          </a:p>
        </p:txBody>
      </p:sp>
      <p:pic>
        <p:nvPicPr>
          <p:cNvPr id="97282" name="Picture 2" descr="http://donswaim.com/images/franciscofranc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4000" y="0"/>
            <a:ext cx="1760000" cy="19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908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Costs of the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Spanish </a:t>
            </a:r>
            <a:r>
              <a:rPr lang="en-CA" dirty="0" smtClean="0"/>
              <a:t>Civil War</a:t>
            </a:r>
            <a:endParaRPr lang="en-CA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79715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CA" sz="2400" dirty="0" smtClean="0"/>
          </a:p>
          <a:p>
            <a:pPr eaLnBrk="1" hangingPunct="1">
              <a:lnSpc>
                <a:spcPct val="80000"/>
              </a:lnSpc>
            </a:pPr>
            <a:r>
              <a:rPr lang="en-CA" sz="2800" b="1" dirty="0" smtClean="0"/>
              <a:t>The Nationalist side </a:t>
            </a:r>
            <a:r>
              <a:rPr lang="en-CA" sz="2800" dirty="0" smtClean="0"/>
              <a:t>also arranged evacuations of children, women and elderly from war zones.</a:t>
            </a:r>
          </a:p>
          <a:p>
            <a:pPr eaLnBrk="1" hangingPunct="1">
              <a:lnSpc>
                <a:spcPct val="80000"/>
              </a:lnSpc>
            </a:pPr>
            <a:endParaRPr lang="en-CA" sz="2800" b="1" dirty="0"/>
          </a:p>
          <a:p>
            <a:pPr eaLnBrk="1" hangingPunct="1">
              <a:lnSpc>
                <a:spcPct val="80000"/>
              </a:lnSpc>
            </a:pPr>
            <a:r>
              <a:rPr lang="en-CA" sz="2800" b="1" dirty="0" smtClean="0"/>
              <a:t>Refugee camps </a:t>
            </a:r>
            <a:r>
              <a:rPr lang="en-CA" sz="2800" dirty="0" smtClean="0"/>
              <a:t>for those civilians evacuated by the Nationalists were set up in Portugal, Italy, Germany, the Netherlands and Belgium.</a:t>
            </a:r>
          </a:p>
          <a:p>
            <a:endParaRPr lang="en-CA" sz="2800" dirty="0" smtClean="0"/>
          </a:p>
        </p:txBody>
      </p:sp>
      <p:pic>
        <p:nvPicPr>
          <p:cNvPr id="4" name="Picture 4" descr="Guernica pain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688972" y="0"/>
            <a:ext cx="2455028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80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Importance of the War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99"/>
            <a:ext cx="7239000" cy="522920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sz="2800" dirty="0" smtClean="0"/>
              <a:t>Excellent background to the immediate causes of WWII: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It </a:t>
            </a:r>
            <a:r>
              <a:rPr lang="en-US" sz="2800" b="1" dirty="0" smtClean="0">
                <a:solidFill>
                  <a:schemeClr val="tx1">
                    <a:tint val="85000"/>
                  </a:schemeClr>
                </a:solidFill>
              </a:rPr>
              <a:t>strengthened the ties </a:t>
            </a: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between </a:t>
            </a:r>
            <a:r>
              <a:rPr lang="en-US" sz="2800" b="1" dirty="0" smtClean="0">
                <a:solidFill>
                  <a:schemeClr val="tx1">
                    <a:tint val="85000"/>
                  </a:schemeClr>
                </a:solidFill>
              </a:rPr>
              <a:t>Mussolini and Hitler.</a:t>
            </a:r>
            <a:endParaRPr lang="en-CA" sz="2800" b="1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In 1937, </a:t>
            </a:r>
            <a:r>
              <a:rPr lang="en-US" sz="2800" b="1" dirty="0" smtClean="0">
                <a:solidFill>
                  <a:schemeClr val="tx1">
                    <a:tint val="85000"/>
                  </a:schemeClr>
                </a:solidFill>
              </a:rPr>
              <a:t>Italy joined </a:t>
            </a: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the </a:t>
            </a:r>
            <a:r>
              <a:rPr lang="en-US" sz="2800" b="1" dirty="0" smtClean="0">
                <a:solidFill>
                  <a:schemeClr val="tx1">
                    <a:tint val="85000"/>
                  </a:schemeClr>
                </a:solidFill>
              </a:rPr>
              <a:t>Anti-</a:t>
            </a:r>
            <a:r>
              <a:rPr lang="en-US" sz="2800" b="1" dirty="0" err="1" smtClean="0">
                <a:solidFill>
                  <a:schemeClr val="tx1">
                    <a:tint val="85000"/>
                  </a:schemeClr>
                </a:solidFill>
              </a:rPr>
              <a:t>Comintern</a:t>
            </a:r>
            <a:r>
              <a:rPr lang="en-US" sz="2800" b="1" dirty="0" smtClean="0">
                <a:solidFill>
                  <a:schemeClr val="tx1">
                    <a:tint val="85000"/>
                  </a:schemeClr>
                </a:solidFill>
              </a:rPr>
              <a:t> Pact</a:t>
            </a: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 with Germany and Japan to oppose international Communism.</a:t>
            </a:r>
            <a:endParaRPr lang="en-CA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80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Importance of the War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99"/>
            <a:ext cx="7239000" cy="5229201"/>
          </a:xfrm>
        </p:spPr>
        <p:txBody>
          <a:bodyPr>
            <a:normAutofit/>
          </a:bodyPr>
          <a:lstStyle/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Spain was used as a </a:t>
            </a:r>
            <a:r>
              <a:rPr lang="en-US" sz="2800" b="1" dirty="0" smtClean="0">
                <a:solidFill>
                  <a:schemeClr val="tx1">
                    <a:tint val="85000"/>
                  </a:schemeClr>
                </a:solidFill>
              </a:rPr>
              <a:t>testing ground for new weapons </a:t>
            </a: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(planes) of the fascists.</a:t>
            </a:r>
            <a:endParaRPr lang="en-CA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The war made the </a:t>
            </a:r>
            <a:r>
              <a:rPr lang="en-US" sz="2800" b="1" dirty="0" smtClean="0">
                <a:solidFill>
                  <a:schemeClr val="tx1">
                    <a:tint val="85000"/>
                  </a:schemeClr>
                </a:solidFill>
              </a:rPr>
              <a:t>ideas of war acceptable </a:t>
            </a: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again because of the International Brigades </a:t>
            </a:r>
            <a:r>
              <a:rPr lang="en-US" sz="2800" dirty="0" smtClean="0"/>
              <a:t>= </a:t>
            </a: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certain things were worth fighting for or against.</a:t>
            </a:r>
            <a:endParaRPr lang="en-CA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80211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89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Spanish civil war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0000"/>
            <a:ext cx="7239000" cy="447573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Nationalists</a:t>
            </a:r>
            <a:r>
              <a:rPr lang="en-US" sz="2800" dirty="0" smtClean="0"/>
              <a:t> (Catholic Church, landowners and a small fascist party run by </a:t>
            </a:r>
            <a:r>
              <a:rPr lang="en-US" sz="2800" b="1" dirty="0" smtClean="0"/>
              <a:t>Francisco Franco</a:t>
            </a:r>
            <a:r>
              <a:rPr lang="en-US" sz="2800" dirty="0" smtClean="0"/>
              <a:t>).</a:t>
            </a:r>
            <a:endParaRPr lang="en-CA" sz="2800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800" dirty="0" smtClean="0">
                <a:solidFill>
                  <a:schemeClr val="tx1">
                    <a:tint val="85000"/>
                  </a:schemeClr>
                </a:solidFill>
              </a:rPr>
              <a:t>Were defending the Christian faith against Communism.</a:t>
            </a:r>
            <a:endParaRPr lang="en-CA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endParaRPr lang="en-CA" dirty="0"/>
          </a:p>
        </p:txBody>
      </p:sp>
      <p:pic>
        <p:nvPicPr>
          <p:cNvPr id="97282" name="Picture 2" descr="http://donswaim.com/images/franciscofranc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4000" y="0"/>
            <a:ext cx="1760000" cy="19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182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Role of the other Great powers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4365104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sz="2800" dirty="0" smtClean="0"/>
              <a:t>The role of the other great powers in the Spanish </a:t>
            </a:r>
            <a:r>
              <a:rPr lang="en-CA" sz="2800" b="1" dirty="0" smtClean="0"/>
              <a:t>Civil War is important to the background of WWII: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CA" sz="2800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CA" sz="2800" dirty="0" smtClean="0"/>
              <a:t>H</a:t>
            </a:r>
            <a:r>
              <a:rPr lang="en-CA" sz="2800" dirty="0" smtClean="0">
                <a:solidFill>
                  <a:schemeClr val="tx1">
                    <a:tint val="85000"/>
                  </a:schemeClr>
                </a:solidFill>
              </a:rPr>
              <a:t>ave fascists helping fascist.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CA" sz="2800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CA" sz="2800" dirty="0" smtClean="0"/>
              <a:t>P</a:t>
            </a:r>
            <a:r>
              <a:rPr lang="en-CA" sz="2800" dirty="0" smtClean="0">
                <a:solidFill>
                  <a:schemeClr val="tx1">
                    <a:tint val="85000"/>
                  </a:schemeClr>
                </a:solidFill>
              </a:rPr>
              <a:t>its fascism against democracy and communism.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sz="2800" dirty="0" smtClean="0"/>
          </a:p>
        </p:txBody>
      </p:sp>
      <p:pic>
        <p:nvPicPr>
          <p:cNvPr id="28676" name="Picture 2" descr="File:The El Campesino directing Republican soldiers at Villanueva de la Canad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8613" y="0"/>
            <a:ext cx="2465387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Role of the other Great powers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94116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sz="2800" dirty="0" smtClean="0"/>
              <a:t>Many historians refer to the Spanish Civil War as a </a:t>
            </a:r>
            <a:r>
              <a:rPr lang="en-CA" sz="2800" b="1" dirty="0" smtClean="0"/>
              <a:t>dress rehearsal for WWII.</a:t>
            </a:r>
            <a:endParaRPr lang="en-CA" sz="2800" b="1" dirty="0"/>
          </a:p>
        </p:txBody>
      </p:sp>
      <p:pic>
        <p:nvPicPr>
          <p:cNvPr id="28676" name="Picture 2" descr="File:The El Campesino directing Republican soldiers at Villanueva de la Canad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8613" y="0"/>
            <a:ext cx="2465387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825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086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Foreign Intervention:</a:t>
            </a:r>
            <a:br>
              <a:rPr lang="en-CA" dirty="0" smtClean="0"/>
            </a:br>
            <a:r>
              <a:rPr lang="en-CA" dirty="0"/>
              <a:t>France + Britain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7239000" cy="4221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Both officially </a:t>
            </a:r>
            <a:r>
              <a:rPr lang="en-US" sz="2800" b="1" dirty="0" smtClean="0"/>
              <a:t>non-interventionist</a:t>
            </a:r>
            <a:r>
              <a:rPr lang="en-US" sz="2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France </a:t>
            </a:r>
            <a:r>
              <a:rPr lang="en-US" sz="2800" dirty="0" smtClean="0"/>
              <a:t> - socialist leader, </a:t>
            </a:r>
            <a:r>
              <a:rPr lang="en-US" sz="2800" b="1" dirty="0" smtClean="0"/>
              <a:t>Leon Blum </a:t>
            </a:r>
            <a:r>
              <a:rPr lang="en-US" sz="2800" dirty="0" smtClean="0"/>
              <a:t>feared the </a:t>
            </a:r>
            <a:r>
              <a:rPr lang="en-US" sz="2800" b="1" dirty="0" smtClean="0"/>
              <a:t>fascists </a:t>
            </a:r>
            <a:r>
              <a:rPr lang="en-US" sz="2800" dirty="0" smtClean="0"/>
              <a:t>in his own country may start a</a:t>
            </a:r>
            <a:r>
              <a:rPr lang="en-US" sz="2800" b="1" dirty="0" smtClean="0"/>
              <a:t> civil war</a:t>
            </a:r>
            <a:r>
              <a:rPr lang="en-US" sz="2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7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7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7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/>
          </a:p>
        </p:txBody>
      </p:sp>
      <p:pic>
        <p:nvPicPr>
          <p:cNvPr id="29700" name="Picture 2" descr="File:Flag of Franc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3163" y="0"/>
            <a:ext cx="1620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File:Flag of the United Kingdom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88238" y="1071563"/>
            <a:ext cx="165576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0869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Foreign Intervention:</a:t>
            </a:r>
            <a:br>
              <a:rPr lang="en-CA" dirty="0" smtClean="0"/>
            </a:br>
            <a:r>
              <a:rPr lang="en-CA" dirty="0" smtClean="0"/>
              <a:t>Britain + France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429309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dirty="0" smtClean="0"/>
              <a:t>Britain</a:t>
            </a:r>
            <a:r>
              <a:rPr lang="en-US" sz="2800" dirty="0" smtClean="0"/>
              <a:t> still </a:t>
            </a:r>
            <a:r>
              <a:rPr lang="en-US" sz="2800" b="1" dirty="0" smtClean="0"/>
              <a:t>hoped to gain the support of Italy </a:t>
            </a:r>
            <a:r>
              <a:rPr lang="en-US" sz="2800" dirty="0" smtClean="0"/>
              <a:t>(in a possible anti-German agreement), or at least not to antagonize her. </a:t>
            </a:r>
          </a:p>
          <a:p>
            <a:pPr>
              <a:defRPr/>
            </a:pPr>
            <a:endParaRPr lang="en-US" sz="2800" dirty="0" smtClean="0"/>
          </a:p>
          <a:p>
            <a:pPr lvl="1">
              <a:defRPr/>
            </a:pPr>
            <a:r>
              <a:rPr lang="en-US" sz="2800" dirty="0" smtClean="0"/>
              <a:t>No desire </a:t>
            </a:r>
            <a:r>
              <a:rPr lang="en-US" sz="2800" dirty="0"/>
              <a:t>whatsoever to become involved in another European war.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7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/>
          </a:p>
        </p:txBody>
      </p:sp>
      <p:pic>
        <p:nvPicPr>
          <p:cNvPr id="29700" name="Picture 2" descr="File:Flag of Franc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3163" y="0"/>
            <a:ext cx="1620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File:Flag of the United Kingdom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88238" y="1071563"/>
            <a:ext cx="165576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283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Britain + France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7239000" cy="4539531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Politically, </a:t>
            </a:r>
            <a:r>
              <a:rPr lang="en-US" sz="2800" b="1" dirty="0" smtClean="0"/>
              <a:t>Britain and France </a:t>
            </a:r>
            <a:r>
              <a:rPr lang="en-US" sz="2800" dirty="0" smtClean="0"/>
              <a:t>set up the </a:t>
            </a:r>
            <a:r>
              <a:rPr lang="en-US" sz="2800" b="1" dirty="0" smtClean="0"/>
              <a:t>Non-Intervention Committee of 1936</a:t>
            </a:r>
            <a:r>
              <a:rPr lang="en-US" sz="2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Feared that the civil war could spread into an international conflict if they became directly involved.</a:t>
            </a:r>
            <a:endParaRPr lang="en-CA" sz="2800" dirty="0" smtClean="0"/>
          </a:p>
          <a:p>
            <a:endParaRPr lang="en-CA" dirty="0"/>
          </a:p>
        </p:txBody>
      </p:sp>
      <p:pic>
        <p:nvPicPr>
          <p:cNvPr id="4" name="Picture 2" descr="File:Flag of Franc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3163" y="0"/>
            <a:ext cx="16208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le:Flag of the United Kingdom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88238" y="1071563"/>
            <a:ext cx="165576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1035</Words>
  <Application>Microsoft Office PowerPoint</Application>
  <PresentationFormat>On-screen Show (4:3)</PresentationFormat>
  <Paragraphs>147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Opulent</vt:lpstr>
      <vt:lpstr>Turmoil And Tragedy:  Steps to War</vt:lpstr>
      <vt:lpstr>Causes of WWII: The Spanish civil war</vt:lpstr>
      <vt:lpstr>The Spanish civil war</vt:lpstr>
      <vt:lpstr>The Spanish civil war</vt:lpstr>
      <vt:lpstr>Role of the other Great powers</vt:lpstr>
      <vt:lpstr>Role of the other Great powers</vt:lpstr>
      <vt:lpstr>Foreign Intervention: France + Britain </vt:lpstr>
      <vt:lpstr>Foreign Intervention: Britain + France</vt:lpstr>
      <vt:lpstr>Britain + France</vt:lpstr>
      <vt:lpstr>International Brigades</vt:lpstr>
      <vt:lpstr>“The First Media War”</vt:lpstr>
      <vt:lpstr>The Soviet Union</vt:lpstr>
      <vt:lpstr>Germany</vt:lpstr>
      <vt:lpstr>Germany</vt:lpstr>
      <vt:lpstr>Germany</vt:lpstr>
      <vt:lpstr>Guernica</vt:lpstr>
      <vt:lpstr>Guernica by Pablo Picasso (1937)</vt:lpstr>
      <vt:lpstr>Italy</vt:lpstr>
      <vt:lpstr>Impact on European Affairs: Hitler</vt:lpstr>
      <vt:lpstr>Impact on European Affairs: Hitler</vt:lpstr>
      <vt:lpstr>Impact on European Affairs: Stalin</vt:lpstr>
      <vt:lpstr>Impact on European Affairs: Britain</vt:lpstr>
      <vt:lpstr>Stresa Front</vt:lpstr>
      <vt:lpstr>Stresa Front</vt:lpstr>
      <vt:lpstr>The Franco-soviet treaty of mutual assistance</vt:lpstr>
      <vt:lpstr>The Stresa Front  Aborted</vt:lpstr>
      <vt:lpstr>Costs of the  Spanish Civil War</vt:lpstr>
      <vt:lpstr>Costs of the Spanish Civil War</vt:lpstr>
      <vt:lpstr>Costs of the  Spanish Civil War</vt:lpstr>
      <vt:lpstr>Costs of the  Spanish Civil War</vt:lpstr>
      <vt:lpstr>Importance of the War</vt:lpstr>
      <vt:lpstr>Importance of the War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WWII: The Spanish civil war</dc:title>
  <dc:creator>Mel</dc:creator>
  <cp:lastModifiedBy>Melanie E Scheuer</cp:lastModifiedBy>
  <cp:revision>20</cp:revision>
  <dcterms:created xsi:type="dcterms:W3CDTF">2011-03-17T03:01:48Z</dcterms:created>
  <dcterms:modified xsi:type="dcterms:W3CDTF">2012-04-05T16:05:33Z</dcterms:modified>
</cp:coreProperties>
</file>