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66" r:id="rId2"/>
    <p:sldId id="256" r:id="rId3"/>
    <p:sldId id="257" r:id="rId4"/>
    <p:sldId id="263" r:id="rId5"/>
    <p:sldId id="258" r:id="rId6"/>
    <p:sldId id="267" r:id="rId7"/>
    <p:sldId id="259" r:id="rId8"/>
    <p:sldId id="260" r:id="rId9"/>
    <p:sldId id="268" r:id="rId10"/>
    <p:sldId id="261" r:id="rId11"/>
    <p:sldId id="262" r:id="rId12"/>
    <p:sldId id="269" r:id="rId13"/>
    <p:sldId id="264" r:id="rId14"/>
    <p:sldId id="265" r:id="rId1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C7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332D5-5791-4FED-A86C-9492C46E52FB}" type="datetimeFigureOut">
              <a:rPr lang="en-CA" smtClean="0"/>
              <a:pPr/>
              <a:t>29/01/2012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F3545-BB71-40B2-A05E-8AC469061DC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261059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B3495-65F4-4F2C-A13C-49066306F92C}" type="datetimeFigureOut">
              <a:rPr lang="en-US"/>
              <a:pPr>
                <a:defRPr/>
              </a:pPr>
              <a:t>1/29/2012</a:t>
            </a:fld>
            <a:endParaRPr lang="en-CA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E9165-CE13-4039-840B-13E28BC8802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C81D1-A63F-47D7-AB00-73757788A3E6}" type="datetimeFigureOut">
              <a:rPr lang="en-US"/>
              <a:pPr>
                <a:defRPr/>
              </a:pPr>
              <a:t>1/29/2012</a:t>
            </a:fld>
            <a:endParaRPr lang="en-C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07A3E-C091-4378-A476-82601FBA2AB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86E74-F2BA-4AB4-B871-CF173DCEAE8B}" type="datetimeFigureOut">
              <a:rPr lang="en-US"/>
              <a:pPr>
                <a:defRPr/>
              </a:pPr>
              <a:t>1/29/2012</a:t>
            </a:fld>
            <a:endParaRPr lang="en-C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DE20E-7CC9-4A16-9739-56AEEBBCD02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ED207-94F7-4414-9A44-C077E1467BB8}" type="datetimeFigureOut">
              <a:rPr lang="en-US"/>
              <a:pPr>
                <a:defRPr/>
              </a:pPr>
              <a:t>1/29/2012</a:t>
            </a:fld>
            <a:endParaRPr lang="en-C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9FE0B-E1AC-4D5A-A24F-8150F54DC27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972E6-EC71-41CF-A27B-C2F70D7613BA}" type="datetimeFigureOut">
              <a:rPr lang="en-US"/>
              <a:pPr>
                <a:defRPr/>
              </a:pPr>
              <a:t>1/29/2012</a:t>
            </a:fld>
            <a:endParaRPr lang="en-C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B7589-AB5A-45FD-B87A-830208CB3ED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7940D-7639-4C79-8E9D-DF5848AE94D9}" type="datetimeFigureOut">
              <a:rPr lang="en-US"/>
              <a:pPr>
                <a:defRPr/>
              </a:pPr>
              <a:t>1/29/2012</a:t>
            </a:fld>
            <a:endParaRPr lang="en-CA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3ED7A-28AD-4CAA-84AA-1DC9DC6186E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F0643-4512-4ABE-AF19-44E5497C3070}" type="datetimeFigureOut">
              <a:rPr lang="en-US"/>
              <a:pPr>
                <a:defRPr/>
              </a:pPr>
              <a:t>1/29/2012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31F4-23D0-415C-B119-3D704CCFC88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C1B60-ED94-4425-BEF6-8A325B108E3C}" type="datetimeFigureOut">
              <a:rPr lang="en-US"/>
              <a:pPr>
                <a:defRPr/>
              </a:pPr>
              <a:t>1/29/2012</a:t>
            </a:fld>
            <a:endParaRPr lang="en-CA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8CB42-0A63-4BFC-9270-A9A91AE2DC0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4B9EC-22C9-46FA-810D-374F4452C1A5}" type="datetimeFigureOut">
              <a:rPr lang="en-US"/>
              <a:pPr>
                <a:defRPr/>
              </a:pPr>
              <a:t>1/29/2012</a:t>
            </a:fld>
            <a:endParaRPr lang="en-CA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A6903-AF83-4ABD-AAC0-A4C31DA501E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2F095-888A-42CE-83A7-B5501EBC929D}" type="datetimeFigureOut">
              <a:rPr lang="en-US"/>
              <a:pPr>
                <a:defRPr/>
              </a:pPr>
              <a:t>1/29/2012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33832-29FA-48B8-A02D-106E9DD0139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1250E-9AA3-401C-9FF3-B871D2E7320C}" type="datetimeFigureOut">
              <a:rPr lang="en-US"/>
              <a:pPr>
                <a:defRPr/>
              </a:pPr>
              <a:t>1/29/2012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20C58-3412-4A49-B606-0FCBB3D6394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FEEEA7-F3C7-4804-83FC-F5C61F5B724B}" type="datetimeFigureOut">
              <a:rPr lang="en-US"/>
              <a:pPr>
                <a:defRPr/>
              </a:pPr>
              <a:t>1/29/2012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E02C62-047C-4103-9C8D-03E08FE8AD1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693" r:id="rId2"/>
    <p:sldLayoutId id="2147483700" r:id="rId3"/>
    <p:sldLayoutId id="2147483694" r:id="rId4"/>
    <p:sldLayoutId id="2147483701" r:id="rId5"/>
    <p:sldLayoutId id="2147483695" r:id="rId6"/>
    <p:sldLayoutId id="2147483696" r:id="rId7"/>
    <p:sldLayoutId id="2147483702" r:id="rId8"/>
    <p:sldLayoutId id="2147483703" r:id="rId9"/>
    <p:sldLayoutId id="2147483697" r:id="rId10"/>
    <p:sldLayoutId id="21474836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hRA8HRMR4Q" TargetMode="External"/><Relationship Id="rId2" Type="http://schemas.openxmlformats.org/officeDocument/2006/relationships/hyperlink" Target="http://www.youtube.com/watch?v=14zM9DBHuhE&amp;NR=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youtube.com/watch?v=J31vkB4IdS0&amp;feature=related" TargetMode="External"/><Relationship Id="rId5" Type="http://schemas.openxmlformats.org/officeDocument/2006/relationships/hyperlink" Target="http://www.youtube.com/watch?v=Ouw3OdcL5GI" TargetMode="External"/><Relationship Id="rId4" Type="http://schemas.openxmlformats.org/officeDocument/2006/relationships/hyperlink" Target="http://www.youtube.com/watch?v=Tzin0L3yNzk&amp;feature=relat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en/6/6c/14Points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dipity.com/uploads/events/6b7fd6218846ee453fd4b2ebdab0f90a_1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>
                <a:solidFill>
                  <a:srgbClr val="29C7FF"/>
                </a:solidFill>
              </a:rPr>
              <a:t>Collective Global Security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829175"/>
          </a:xfrm>
        </p:spPr>
        <p:txBody>
          <a:bodyPr/>
          <a:lstStyle/>
          <a:p>
            <a:pPr eaLnBrk="1" hangingPunct="1"/>
            <a:r>
              <a:rPr lang="en-CA" dirty="0" smtClean="0"/>
              <a:t>The final point emphasized the need to set up a </a:t>
            </a:r>
            <a:r>
              <a:rPr lang="en-CA" u="sng" dirty="0" smtClean="0"/>
              <a:t>system for collective global security </a:t>
            </a:r>
            <a:r>
              <a:rPr lang="en-CA" dirty="0" smtClean="0"/>
              <a:t>to avoid future world wars and monitor the state of global affairs:</a:t>
            </a:r>
          </a:p>
          <a:p>
            <a:pPr eaLnBrk="1" hangingPunct="1">
              <a:buNone/>
            </a:pPr>
            <a:endParaRPr lang="en-CA" dirty="0" smtClean="0"/>
          </a:p>
          <a:p>
            <a:pPr eaLnBrk="1" hangingPunct="1">
              <a:buNone/>
            </a:pPr>
            <a:r>
              <a:rPr lang="en-CA" sz="2800" dirty="0" smtClean="0">
                <a:solidFill>
                  <a:schemeClr val="accent1">
                    <a:lumMod val="75000"/>
                  </a:schemeClr>
                </a:solidFill>
              </a:rPr>
              <a:t>14.</a:t>
            </a:r>
            <a:r>
              <a:rPr lang="en-CA" sz="2800" dirty="0" smtClean="0"/>
              <a:t>	</a:t>
            </a:r>
            <a:r>
              <a:rPr lang="en-CA" sz="2600" dirty="0" smtClean="0"/>
              <a:t>An </a:t>
            </a:r>
            <a:r>
              <a:rPr lang="en-CA" sz="2600" b="1" dirty="0" smtClean="0"/>
              <a:t>international organization </a:t>
            </a:r>
            <a:r>
              <a:rPr lang="en-CA" sz="2600" dirty="0" smtClean="0"/>
              <a:t>should 		be set up to </a:t>
            </a:r>
            <a:r>
              <a:rPr lang="en-CA" sz="2600" b="1" dirty="0" smtClean="0"/>
              <a:t>protect the 				independence of all states.</a:t>
            </a:r>
          </a:p>
          <a:p>
            <a:pPr lvl="1" eaLnBrk="1" hangingPunct="1">
              <a:buNone/>
            </a:pPr>
            <a:endParaRPr lang="en-CA" sz="2800" b="1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>
                <a:solidFill>
                  <a:srgbClr val="29C7FF"/>
                </a:solidFill>
              </a:rPr>
              <a:t>Clear Purpose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075240" cy="4353347"/>
          </a:xfrm>
        </p:spPr>
        <p:txBody>
          <a:bodyPr/>
          <a:lstStyle/>
          <a:p>
            <a:pPr eaLnBrk="1" hangingPunct="1"/>
            <a:r>
              <a:rPr lang="en-CA" dirty="0" smtClean="0"/>
              <a:t>Before the U.S. came in, the war aims of the Allied Powers had been vague:</a:t>
            </a:r>
          </a:p>
          <a:p>
            <a:pPr lvl="1" eaLnBrk="1" hangingPunct="1"/>
            <a:r>
              <a:rPr lang="en-CA" sz="2800" dirty="0" smtClean="0"/>
              <a:t>Defeat Germany.</a:t>
            </a:r>
          </a:p>
          <a:p>
            <a:pPr eaLnBrk="1" hangingPunct="1"/>
            <a:endParaRPr lang="en-CA" sz="2800" dirty="0" smtClean="0"/>
          </a:p>
          <a:p>
            <a:pPr eaLnBrk="1" hangingPunct="1"/>
            <a:r>
              <a:rPr lang="en-CA" dirty="0" smtClean="0"/>
              <a:t>Now the defeat of Germany was given a clear purpose.</a:t>
            </a:r>
          </a:p>
          <a:p>
            <a:pPr eaLnBrk="1" hangingPunct="1"/>
            <a:endParaRPr lang="en-CA" sz="28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>
                <a:solidFill>
                  <a:srgbClr val="29C7FF"/>
                </a:solidFill>
              </a:rPr>
              <a:t>Clear Purpose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sz="2800" dirty="0" smtClean="0"/>
          </a:p>
          <a:p>
            <a:pPr eaLnBrk="1" hangingPunct="1"/>
            <a:r>
              <a:rPr lang="en-CA" dirty="0" smtClean="0"/>
              <a:t>Wilson also pointed out that </a:t>
            </a:r>
            <a:r>
              <a:rPr lang="en-CA" b="1" dirty="0" smtClean="0"/>
              <a:t>greed for territory and power was the cause of the war </a:t>
            </a:r>
            <a:r>
              <a:rPr lang="en-CA" dirty="0" smtClean="0"/>
              <a:t>and he suggested a plan for peace with the intention of making future wars impossible.</a:t>
            </a:r>
          </a:p>
        </p:txBody>
      </p:sp>
    </p:spTree>
    <p:extLst>
      <p:ext uri="{BB962C8B-B14F-4D97-AF65-F5344CB8AC3E}">
        <p14:creationId xmlns:p14="http://schemas.microsoft.com/office/powerpoint/2010/main" xmlns="" val="2091469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sz.gov.pl/gallery/Wilson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Links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sz="1600" dirty="0" smtClean="0"/>
              <a:t>this one is best:</a:t>
            </a:r>
          </a:p>
          <a:p>
            <a:pPr>
              <a:buNone/>
            </a:pPr>
            <a:r>
              <a:rPr lang="en-CA" sz="1600" dirty="0" smtClean="0">
                <a:hlinkClick r:id="rId2"/>
              </a:rPr>
              <a:t>http://www.youtube.com/watch?v=14zM9DBHuhE&amp;NR=1</a:t>
            </a:r>
            <a:endParaRPr lang="en-CA" sz="1600" dirty="0" smtClean="0"/>
          </a:p>
          <a:p>
            <a:pPr>
              <a:buNone/>
            </a:pPr>
            <a:endParaRPr lang="en-CA" sz="1600" dirty="0" smtClean="0"/>
          </a:p>
          <a:p>
            <a:r>
              <a:rPr lang="en-CA" sz="1600" dirty="0" smtClean="0"/>
              <a:t>Paris peace (repeat):</a:t>
            </a:r>
          </a:p>
          <a:p>
            <a:pPr>
              <a:buNone/>
            </a:pPr>
            <a:endParaRPr lang="en-CA" sz="1600" dirty="0" smtClean="0"/>
          </a:p>
          <a:p>
            <a:pPr>
              <a:buNone/>
            </a:pPr>
            <a:r>
              <a:rPr lang="en-CA" sz="1600" dirty="0" smtClean="0">
                <a:hlinkClick r:id="rId3"/>
              </a:rPr>
              <a:t>http://www.youtube.com/watch?v=ShRA8HRMR4Q</a:t>
            </a:r>
            <a:endParaRPr lang="en-CA" sz="1600" dirty="0" smtClean="0"/>
          </a:p>
          <a:p>
            <a:pPr>
              <a:buNone/>
            </a:pPr>
            <a:endParaRPr lang="en-CA" sz="1600" dirty="0" smtClean="0"/>
          </a:p>
          <a:p>
            <a:r>
              <a:rPr lang="en-CA" sz="1600" dirty="0" smtClean="0"/>
              <a:t>WWI review:</a:t>
            </a:r>
          </a:p>
          <a:p>
            <a:pPr>
              <a:buNone/>
            </a:pPr>
            <a:r>
              <a:rPr lang="en-CA" sz="1600" dirty="0" smtClean="0">
                <a:hlinkClick r:id="rId4"/>
              </a:rPr>
              <a:t>http://www.youtube.com/watch?v=Tzin0L3yNzk&amp;feature=related</a:t>
            </a:r>
            <a:endParaRPr lang="en-CA" sz="1600" dirty="0" smtClean="0"/>
          </a:p>
          <a:p>
            <a:pPr>
              <a:buNone/>
            </a:pPr>
            <a:endParaRPr lang="en-CA" sz="1600" dirty="0" smtClean="0"/>
          </a:p>
          <a:p>
            <a:pPr>
              <a:buNone/>
            </a:pPr>
            <a:endParaRPr lang="en-CA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sz="1600" dirty="0" smtClean="0"/>
              <a:t>Others</a:t>
            </a:r>
          </a:p>
          <a:p>
            <a:pPr>
              <a:buNone/>
            </a:pPr>
            <a:endParaRPr lang="en-CA" sz="1600" dirty="0" smtClean="0"/>
          </a:p>
          <a:p>
            <a:pPr>
              <a:buNone/>
            </a:pPr>
            <a:r>
              <a:rPr lang="en-CA" sz="1600" dirty="0" smtClean="0">
                <a:hlinkClick r:id="rId5"/>
              </a:rPr>
              <a:t>http://www.youtube.com/watch?v=Ouw3OdcL5GI</a:t>
            </a:r>
            <a:endParaRPr lang="en-CA" sz="1600" dirty="0" smtClean="0"/>
          </a:p>
          <a:p>
            <a:pPr>
              <a:buNone/>
            </a:pPr>
            <a:endParaRPr lang="en-CA" sz="1600" dirty="0" smtClean="0"/>
          </a:p>
          <a:p>
            <a:pPr>
              <a:buNone/>
            </a:pPr>
            <a:r>
              <a:rPr lang="en-CA" sz="1600" dirty="0" smtClean="0">
                <a:hlinkClick r:id="rId6"/>
              </a:rPr>
              <a:t>http://www.youtube.com/watch?v=J31vkB4IdS0&amp;feature=related</a:t>
            </a:r>
            <a:endParaRPr lang="en-CA" sz="1600" dirty="0" smtClean="0"/>
          </a:p>
          <a:p>
            <a:pPr>
              <a:buNone/>
            </a:pPr>
            <a:endParaRPr lang="en-CA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3573016"/>
            <a:ext cx="6480048" cy="230124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6600" dirty="0" smtClean="0"/>
              <a:t>Wilson’s</a:t>
            </a:r>
            <a:br>
              <a:rPr lang="en-CA" sz="6600" dirty="0" smtClean="0"/>
            </a:br>
            <a:r>
              <a:rPr lang="en-CA" sz="6600" dirty="0" smtClean="0"/>
              <a:t>Nationalism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433388" y="1544638"/>
            <a:ext cx="6480175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CA" sz="2800" dirty="0" smtClean="0"/>
              <a:t>A Stabilizing or Destabilizing Force?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b="1" dirty="0" smtClean="0">
                <a:solidFill>
                  <a:srgbClr val="29C7FF"/>
                </a:solidFill>
              </a:rPr>
              <a:t>Woodrow Wilson’s </a:t>
            </a:r>
            <a:br>
              <a:rPr lang="en-CA" b="1" dirty="0" smtClean="0">
                <a:solidFill>
                  <a:srgbClr val="29C7FF"/>
                </a:solidFill>
              </a:rPr>
            </a:br>
            <a:r>
              <a:rPr lang="en-CA" b="1" dirty="0" smtClean="0">
                <a:solidFill>
                  <a:srgbClr val="29C7FF"/>
                </a:solidFill>
              </a:rPr>
              <a:t>Fourteen Points</a:t>
            </a:r>
            <a:endParaRPr lang="en-CA" b="1" dirty="0">
              <a:solidFill>
                <a:srgbClr val="29C7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043488"/>
          </a:xfrm>
        </p:spPr>
        <p:txBody>
          <a:bodyPr>
            <a:normAutofit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CA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sz="2800" u="sng" dirty="0" smtClean="0"/>
              <a:t>President Wilson </a:t>
            </a:r>
            <a:r>
              <a:rPr lang="en-CA" sz="2800" dirty="0" smtClean="0"/>
              <a:t>had to justify sending troops to Europe, so he outlined his reasons for entering the war in his </a:t>
            </a:r>
            <a:r>
              <a:rPr lang="en-CA" sz="2800" u="sng" dirty="0" smtClean="0"/>
              <a:t>Fourteen Points, announced on January 8, 1918.</a:t>
            </a:r>
          </a:p>
        </p:txBody>
      </p:sp>
      <p:pic>
        <p:nvPicPr>
          <p:cNvPr id="5" name="Picture 2" descr="http://www.historylearningsite.co.uk/fileadmin/historyLearningSite/woodr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628800"/>
            <a:ext cx="2884487" cy="2700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ile:14Point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764704"/>
            <a:ext cx="7073006" cy="54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>
                <a:solidFill>
                  <a:srgbClr val="29C7FF"/>
                </a:solidFill>
              </a:rPr>
              <a:t>Dealing with Governments</a:t>
            </a:r>
            <a:endParaRPr lang="en-CA" smtClean="0">
              <a:solidFill>
                <a:srgbClr val="29C7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5257800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dirty="0" smtClean="0"/>
              <a:t>The </a:t>
            </a:r>
            <a:r>
              <a:rPr lang="en-CA" u="sng" dirty="0" smtClean="0"/>
              <a:t>first five </a:t>
            </a:r>
            <a:r>
              <a:rPr lang="en-CA" dirty="0" smtClean="0"/>
              <a:t>suggested a complete change in the </a:t>
            </a:r>
            <a:r>
              <a:rPr lang="en-CA" u="sng" dirty="0" smtClean="0"/>
              <a:t>ways governments should be dealt with</a:t>
            </a:r>
            <a:r>
              <a:rPr lang="en-CA" dirty="0" smtClean="0"/>
              <a:t> in the future:</a:t>
            </a:r>
          </a:p>
          <a:p>
            <a:pPr marL="962406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CA" dirty="0" smtClean="0"/>
          </a:p>
          <a:p>
            <a:pPr marL="962406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CA" dirty="0" smtClean="0"/>
              <a:t>There should be </a:t>
            </a:r>
            <a:r>
              <a:rPr lang="en-CA" b="1" dirty="0" smtClean="0"/>
              <a:t>no more secret treaties:</a:t>
            </a:r>
          </a:p>
          <a:p>
            <a:pPr marL="1244981" lvl="2" indent="-51435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CA" dirty="0" smtClean="0"/>
              <a:t>governments should make deals openly with each other.</a:t>
            </a:r>
          </a:p>
          <a:p>
            <a:pPr marL="962406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CA" dirty="0" smtClean="0"/>
          </a:p>
          <a:p>
            <a:pPr marL="962406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CA" dirty="0" smtClean="0"/>
              <a:t>They should allow </a:t>
            </a:r>
            <a:r>
              <a:rPr lang="en-CA" b="1" dirty="0" smtClean="0"/>
              <a:t>freedom of navigation </a:t>
            </a:r>
            <a:r>
              <a:rPr lang="en-CA" dirty="0" smtClean="0"/>
              <a:t>on the high seas.</a:t>
            </a:r>
          </a:p>
          <a:p>
            <a:pPr marL="448056" lvl="1" indent="0" eaLnBrk="1" fontAlgn="auto" hangingPunct="1">
              <a:spcAft>
                <a:spcPts val="0"/>
              </a:spcAft>
              <a:buNone/>
              <a:defRPr/>
            </a:pPr>
            <a:endParaRPr lang="en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>
                <a:solidFill>
                  <a:srgbClr val="29C7FF"/>
                </a:solidFill>
              </a:rPr>
              <a:t>Dealing with Governments</a:t>
            </a:r>
            <a:endParaRPr lang="en-CA" smtClean="0">
              <a:solidFill>
                <a:srgbClr val="29C7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19256" cy="5013176"/>
          </a:xfrm>
        </p:spPr>
        <p:txBody>
          <a:bodyPr>
            <a:normAutofit/>
          </a:bodyPr>
          <a:lstStyle/>
          <a:p>
            <a:pPr marL="962406" lvl="1" indent="-514350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CA" dirty="0" smtClean="0"/>
              <a:t>They should encourage </a:t>
            </a:r>
            <a:r>
              <a:rPr lang="en-CA" b="1" dirty="0" smtClean="0"/>
              <a:t>free trade </a:t>
            </a:r>
            <a:r>
              <a:rPr lang="en-CA" dirty="0" smtClean="0"/>
              <a:t>between countries.</a:t>
            </a:r>
          </a:p>
          <a:p>
            <a:pPr marL="962406" lvl="1" indent="-514350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endParaRPr lang="en-CA" dirty="0" smtClean="0"/>
          </a:p>
          <a:p>
            <a:pPr marL="962406" lvl="1" indent="-514350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CA" dirty="0" smtClean="0"/>
              <a:t>They should be </a:t>
            </a:r>
            <a:r>
              <a:rPr lang="en-CA" b="1" dirty="0" smtClean="0"/>
              <a:t>reduce</a:t>
            </a:r>
            <a:r>
              <a:rPr lang="en-CA" dirty="0" smtClean="0"/>
              <a:t> their </a:t>
            </a:r>
            <a:r>
              <a:rPr lang="en-CA" b="1" dirty="0" smtClean="0"/>
              <a:t>armaments</a:t>
            </a:r>
            <a:r>
              <a:rPr lang="en-CA" dirty="0" smtClean="0"/>
              <a:t>.</a:t>
            </a:r>
          </a:p>
          <a:p>
            <a:pPr marL="962406" lvl="1" indent="-514350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endParaRPr lang="en-CA" dirty="0" smtClean="0"/>
          </a:p>
          <a:p>
            <a:pPr marL="962406" lvl="1" indent="-514350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CA" dirty="0" smtClean="0"/>
              <a:t>When future claims for </a:t>
            </a:r>
            <a:r>
              <a:rPr lang="en-CA" b="1" dirty="0" smtClean="0"/>
              <a:t>colonies</a:t>
            </a:r>
            <a:r>
              <a:rPr lang="en-CA" dirty="0" smtClean="0"/>
              <a:t> were made, the </a:t>
            </a:r>
            <a:r>
              <a:rPr lang="en-CA" b="1" dirty="0" smtClean="0"/>
              <a:t>interests of other people </a:t>
            </a:r>
            <a:r>
              <a:rPr lang="en-CA" dirty="0" smtClean="0"/>
              <a:t>must be </a:t>
            </a:r>
            <a:r>
              <a:rPr lang="en-CA" b="1" dirty="0" smtClean="0"/>
              <a:t>taken into account</a:t>
            </a:r>
            <a:r>
              <a:rPr lang="en-CA" dirty="0" smtClean="0"/>
              <a:t>.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51672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>
                <a:solidFill>
                  <a:srgbClr val="29C7FF"/>
                </a:solidFill>
              </a:rPr>
              <a:t>Conquered Lands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5257800"/>
          </a:xfrm>
        </p:spPr>
        <p:txBody>
          <a:bodyPr/>
          <a:lstStyle/>
          <a:p>
            <a:pPr eaLnBrk="1" hangingPunct="1"/>
            <a:r>
              <a:rPr lang="en-CA" dirty="0" smtClean="0"/>
              <a:t>The next three outlined </a:t>
            </a:r>
            <a:r>
              <a:rPr lang="en-CA" u="sng" dirty="0" smtClean="0"/>
              <a:t>German withdraw of conquered lands</a:t>
            </a:r>
            <a:r>
              <a:rPr lang="en-CA" dirty="0" smtClean="0"/>
              <a:t>:</a:t>
            </a:r>
          </a:p>
          <a:p>
            <a:pPr marL="962025" lvl="1" indent="-514350" eaLnBrk="1" hangingPunct="1">
              <a:buAutoNum type="arabicPeriod" startAt="6"/>
            </a:pPr>
            <a:endParaRPr lang="en-CA" sz="2800" dirty="0" smtClean="0"/>
          </a:p>
          <a:p>
            <a:pPr marL="962025" lvl="1" indent="-514350" eaLnBrk="1" hangingPunct="1">
              <a:buAutoNum type="arabicPeriod" startAt="6"/>
            </a:pPr>
            <a:r>
              <a:rPr lang="en-CA" dirty="0" smtClean="0"/>
              <a:t>German troops should </a:t>
            </a:r>
            <a:r>
              <a:rPr lang="en-CA" b="1" dirty="0" smtClean="0"/>
              <a:t>move out of Russian territory</a:t>
            </a:r>
            <a:r>
              <a:rPr lang="en-CA" dirty="0" smtClean="0"/>
              <a:t>.</a:t>
            </a:r>
          </a:p>
          <a:p>
            <a:pPr marL="962025" lvl="1" indent="-514350" eaLnBrk="1" hangingPunct="1">
              <a:buAutoNum type="arabicPeriod" startAt="6"/>
            </a:pPr>
            <a:endParaRPr lang="en-CA" dirty="0" smtClean="0"/>
          </a:p>
          <a:p>
            <a:pPr marL="962025" lvl="1" indent="-514350" eaLnBrk="1" hangingPunct="1">
              <a:buAutoNum type="arabicPeriod" startAt="6"/>
            </a:pPr>
            <a:r>
              <a:rPr lang="en-CA" dirty="0" smtClean="0"/>
              <a:t>German troops should </a:t>
            </a:r>
            <a:r>
              <a:rPr lang="en-CA" b="1" dirty="0" smtClean="0"/>
              <a:t>move out of Belgium</a:t>
            </a:r>
            <a:r>
              <a:rPr lang="en-CA" dirty="0" smtClean="0"/>
              <a:t>.</a:t>
            </a:r>
          </a:p>
          <a:p>
            <a:pPr marL="962025" lvl="1" indent="-514350" eaLnBrk="1" hangingPunct="1">
              <a:buAutoNum type="arabicPeriod" startAt="6"/>
            </a:pPr>
            <a:endParaRPr lang="en-CA" b="1" dirty="0" smtClean="0"/>
          </a:p>
          <a:p>
            <a:pPr marL="962025" lvl="1" indent="-514350" eaLnBrk="1" hangingPunct="1">
              <a:buAutoNum type="arabicPeriod" startAt="6"/>
            </a:pPr>
            <a:r>
              <a:rPr lang="en-CA" b="1" dirty="0" smtClean="0"/>
              <a:t>Alsace and Lorraine </a:t>
            </a:r>
            <a:r>
              <a:rPr lang="en-CA" dirty="0" smtClean="0"/>
              <a:t>(Alsace-Lorraine) should be handed </a:t>
            </a:r>
            <a:r>
              <a:rPr lang="en-CA" b="1" dirty="0" smtClean="0"/>
              <a:t>back to France</a:t>
            </a:r>
            <a:r>
              <a:rPr lang="en-CA" dirty="0" smtClean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>
                <a:solidFill>
                  <a:srgbClr val="29C7FF"/>
                </a:solidFill>
              </a:rPr>
              <a:t>National Self-Determination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5257800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CA" dirty="0" smtClean="0"/>
              <a:t>The next five points showed that Wilson sympathized with the principle of </a:t>
            </a:r>
            <a:r>
              <a:rPr lang="en-CA" u="sng" dirty="0" smtClean="0"/>
              <a:t>national self-determination</a:t>
            </a:r>
            <a:r>
              <a:rPr lang="en-CA" dirty="0" smtClean="0"/>
              <a:t>:</a:t>
            </a:r>
          </a:p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endParaRPr lang="en-CA" dirty="0" smtClean="0"/>
          </a:p>
          <a:p>
            <a:pPr marL="962406" lvl="1" indent="-514350" eaLnBrk="1" fontAlgn="auto" hangingPunct="1">
              <a:spcAft>
                <a:spcPts val="0"/>
              </a:spcAft>
              <a:buAutoNum type="arabicPeriod" startAt="9"/>
              <a:defRPr/>
            </a:pPr>
            <a:r>
              <a:rPr lang="en-CA" b="1" dirty="0" smtClean="0"/>
              <a:t>Italy's frontiers </a:t>
            </a:r>
            <a:r>
              <a:rPr lang="en-CA" dirty="0" smtClean="0"/>
              <a:t>should be be </a:t>
            </a:r>
            <a:r>
              <a:rPr lang="en-CA" b="1" dirty="0" smtClean="0"/>
              <a:t>restored</a:t>
            </a:r>
            <a:r>
              <a:rPr lang="en-CA" dirty="0" smtClean="0"/>
              <a:t> along clear lines of “</a:t>
            </a:r>
            <a:r>
              <a:rPr lang="en-CA" b="1" dirty="0" smtClean="0"/>
              <a:t>nationality</a:t>
            </a:r>
            <a:r>
              <a:rPr lang="en-CA" dirty="0" smtClean="0"/>
              <a:t>.”</a:t>
            </a:r>
          </a:p>
          <a:p>
            <a:pPr marL="962406" lvl="1" indent="-514350" eaLnBrk="1" fontAlgn="auto" hangingPunct="1">
              <a:spcAft>
                <a:spcPts val="0"/>
              </a:spcAft>
              <a:buAutoNum type="arabicPeriod" startAt="9"/>
              <a:defRPr/>
            </a:pPr>
            <a:endParaRPr lang="en-CA" dirty="0" smtClean="0"/>
          </a:p>
          <a:p>
            <a:pPr marL="962406" lvl="1" indent="-514350" eaLnBrk="1" fontAlgn="auto" hangingPunct="1">
              <a:spcAft>
                <a:spcPts val="0"/>
              </a:spcAft>
              <a:buAutoNum type="arabicPeriod" startAt="9"/>
              <a:defRPr/>
            </a:pPr>
            <a:r>
              <a:rPr lang="en-CA" dirty="0" smtClean="0"/>
              <a:t>The </a:t>
            </a:r>
            <a:r>
              <a:rPr lang="en-CA" b="1" dirty="0" smtClean="0"/>
              <a:t>peoples of the Austrian Empire </a:t>
            </a:r>
            <a:r>
              <a:rPr lang="en-CA" dirty="0" smtClean="0"/>
              <a:t>should be given the opportunity of </a:t>
            </a:r>
            <a:r>
              <a:rPr lang="en-CA" b="1" dirty="0" smtClean="0"/>
              <a:t>self-government</a:t>
            </a:r>
            <a:r>
              <a:rPr lang="en-CA" dirty="0" smtClean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>
                <a:solidFill>
                  <a:srgbClr val="29C7FF"/>
                </a:solidFill>
              </a:rPr>
              <a:t>National Self-Determination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147248" cy="5445224"/>
          </a:xfrm>
        </p:spPr>
        <p:txBody>
          <a:bodyPr>
            <a:normAutofit/>
          </a:bodyPr>
          <a:lstStyle/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endParaRPr lang="en-CA" dirty="0" smtClean="0"/>
          </a:p>
          <a:p>
            <a:pPr marL="962406" lvl="1" indent="-514350" eaLnBrk="1" fontAlgn="auto" hangingPunct="1">
              <a:spcAft>
                <a:spcPts val="0"/>
              </a:spcAft>
              <a:buFont typeface="+mj-lt"/>
              <a:buAutoNum type="arabicPeriod" startAt="11"/>
              <a:defRPr/>
            </a:pPr>
            <a:r>
              <a:rPr lang="en-CA" b="1" dirty="0" smtClean="0"/>
              <a:t>Serbia, Montenegro and Romania should be restored</a:t>
            </a:r>
            <a:r>
              <a:rPr lang="en-CA" dirty="0" smtClean="0"/>
              <a:t>, and </a:t>
            </a:r>
            <a:r>
              <a:rPr lang="en-CA" b="1" dirty="0" smtClean="0"/>
              <a:t>Serbia</a:t>
            </a:r>
            <a:r>
              <a:rPr lang="en-CA" dirty="0" smtClean="0"/>
              <a:t> given </a:t>
            </a:r>
            <a:r>
              <a:rPr lang="en-CA" b="1" dirty="0" smtClean="0"/>
              <a:t>access to the sea</a:t>
            </a:r>
            <a:r>
              <a:rPr lang="en-CA" dirty="0" smtClean="0"/>
              <a:t>.</a:t>
            </a:r>
          </a:p>
          <a:p>
            <a:pPr marL="962406" lvl="1" indent="-514350" eaLnBrk="1" fontAlgn="auto" hangingPunct="1">
              <a:spcAft>
                <a:spcPts val="0"/>
              </a:spcAft>
              <a:buAutoNum type="arabicPeriod" startAt="11"/>
              <a:defRPr/>
            </a:pPr>
            <a:endParaRPr lang="en-CA" b="1" dirty="0" smtClean="0"/>
          </a:p>
          <a:p>
            <a:pPr marL="962406" lvl="1" indent="-514350" eaLnBrk="1" fontAlgn="auto" hangingPunct="1">
              <a:spcAft>
                <a:spcPts val="0"/>
              </a:spcAft>
              <a:buAutoNum type="arabicPeriod" startAt="11"/>
              <a:defRPr/>
            </a:pPr>
            <a:r>
              <a:rPr lang="en-CA" b="1" dirty="0" smtClean="0"/>
              <a:t>People in the Turkish Empire </a:t>
            </a:r>
            <a:r>
              <a:rPr lang="en-CA" dirty="0" smtClean="0"/>
              <a:t>who were not Turks should be given the opportunity of </a:t>
            </a:r>
            <a:r>
              <a:rPr lang="en-CA" b="1" dirty="0" smtClean="0"/>
              <a:t>self-government</a:t>
            </a:r>
            <a:r>
              <a:rPr lang="en-CA" dirty="0" smtClean="0"/>
              <a:t>.</a:t>
            </a:r>
          </a:p>
          <a:p>
            <a:pPr marL="962406" lvl="1" indent="-514350" eaLnBrk="1" fontAlgn="auto" hangingPunct="1">
              <a:spcAft>
                <a:spcPts val="0"/>
              </a:spcAft>
              <a:buAutoNum type="arabicPeriod" startAt="11"/>
              <a:defRPr/>
            </a:pPr>
            <a:endParaRPr lang="en-CA" dirty="0" smtClean="0"/>
          </a:p>
          <a:p>
            <a:pPr marL="962406" lvl="1" indent="-514350" eaLnBrk="1" fontAlgn="auto" hangingPunct="1">
              <a:spcAft>
                <a:spcPts val="0"/>
              </a:spcAft>
              <a:buAutoNum type="arabicPeriod" startAt="11"/>
              <a:defRPr/>
            </a:pPr>
            <a:r>
              <a:rPr lang="en-CA" dirty="0" smtClean="0"/>
              <a:t>An </a:t>
            </a:r>
            <a:r>
              <a:rPr lang="en-CA" b="1" dirty="0" smtClean="0"/>
              <a:t>independent Poland </a:t>
            </a:r>
            <a:r>
              <a:rPr lang="en-CA" dirty="0" smtClean="0"/>
              <a:t>should be created and given </a:t>
            </a:r>
            <a:r>
              <a:rPr lang="en-CA" b="1" dirty="0" smtClean="0"/>
              <a:t>access to the sea</a:t>
            </a:r>
            <a:r>
              <a:rPr lang="en-CA" dirty="0" smtClean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4138586199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60</TotalTime>
  <Words>393</Words>
  <Application>Microsoft Office PowerPoint</Application>
  <PresentationFormat>On-screen Show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Technic</vt:lpstr>
      <vt:lpstr>Slide 1</vt:lpstr>
      <vt:lpstr>Wilson’s Nationalism </vt:lpstr>
      <vt:lpstr>Woodrow Wilson’s  Fourteen Points</vt:lpstr>
      <vt:lpstr>Slide 4</vt:lpstr>
      <vt:lpstr>Dealing with Governments</vt:lpstr>
      <vt:lpstr>Dealing with Governments</vt:lpstr>
      <vt:lpstr>Conquered Lands</vt:lpstr>
      <vt:lpstr>National Self-Determination</vt:lpstr>
      <vt:lpstr>National Self-Determination</vt:lpstr>
      <vt:lpstr>Collective Global Security</vt:lpstr>
      <vt:lpstr>Clear Purpose</vt:lpstr>
      <vt:lpstr>Clear Purpose</vt:lpstr>
      <vt:lpstr>Slide 13</vt:lpstr>
      <vt:lpstr>Links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Nationalism</dc:title>
  <dc:creator>Mel</dc:creator>
  <cp:lastModifiedBy>Mel</cp:lastModifiedBy>
  <cp:revision>16</cp:revision>
  <cp:lastPrinted>2011-09-12T23:13:27Z</cp:lastPrinted>
  <dcterms:created xsi:type="dcterms:W3CDTF">2010-01-31T19:08:55Z</dcterms:created>
  <dcterms:modified xsi:type="dcterms:W3CDTF">2012-01-30T01:55:15Z</dcterms:modified>
</cp:coreProperties>
</file>