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5"/>
  </p:notesMasterIdLst>
  <p:sldIdLst>
    <p:sldId id="312" r:id="rId2"/>
    <p:sldId id="316" r:id="rId3"/>
    <p:sldId id="256" r:id="rId4"/>
    <p:sldId id="297" r:id="rId5"/>
    <p:sldId id="298" r:id="rId6"/>
    <p:sldId id="301" r:id="rId7"/>
    <p:sldId id="328" r:id="rId8"/>
    <p:sldId id="302" r:id="rId9"/>
    <p:sldId id="303" r:id="rId10"/>
    <p:sldId id="329" r:id="rId11"/>
    <p:sldId id="284" r:id="rId12"/>
    <p:sldId id="285" r:id="rId13"/>
    <p:sldId id="330" r:id="rId14"/>
    <p:sldId id="286" r:id="rId15"/>
    <p:sldId id="258" r:id="rId16"/>
    <p:sldId id="327" r:id="rId17"/>
    <p:sldId id="323" r:id="rId18"/>
    <p:sldId id="325" r:id="rId19"/>
    <p:sldId id="324" r:id="rId20"/>
    <p:sldId id="326" r:id="rId21"/>
    <p:sldId id="263" r:id="rId22"/>
    <p:sldId id="310" r:id="rId23"/>
    <p:sldId id="317" r:id="rId24"/>
    <p:sldId id="264" r:id="rId25"/>
    <p:sldId id="265" r:id="rId26"/>
    <p:sldId id="331" r:id="rId27"/>
    <p:sldId id="288" r:id="rId28"/>
    <p:sldId id="332" r:id="rId29"/>
    <p:sldId id="304" r:id="rId30"/>
    <p:sldId id="287" r:id="rId31"/>
    <p:sldId id="333" r:id="rId32"/>
    <p:sldId id="305" r:id="rId33"/>
    <p:sldId id="266" r:id="rId34"/>
    <p:sldId id="334" r:id="rId35"/>
    <p:sldId id="313" r:id="rId36"/>
    <p:sldId id="290" r:id="rId37"/>
    <p:sldId id="335" r:id="rId38"/>
    <p:sldId id="291" r:id="rId39"/>
    <p:sldId id="336" r:id="rId40"/>
    <p:sldId id="318" r:id="rId41"/>
    <p:sldId id="267" r:id="rId42"/>
    <p:sldId id="295" r:id="rId43"/>
    <p:sldId id="289" r:id="rId44"/>
    <p:sldId id="296" r:id="rId45"/>
    <p:sldId id="337" r:id="rId46"/>
    <p:sldId id="311" r:id="rId47"/>
    <p:sldId id="268" r:id="rId48"/>
    <p:sldId id="269" r:id="rId49"/>
    <p:sldId id="270" r:id="rId50"/>
    <p:sldId id="338" r:id="rId51"/>
    <p:sldId id="292" r:id="rId52"/>
    <p:sldId id="319" r:id="rId53"/>
    <p:sldId id="271" r:id="rId54"/>
    <p:sldId id="321" r:id="rId55"/>
    <p:sldId id="308" r:id="rId56"/>
    <p:sldId id="272" r:id="rId57"/>
    <p:sldId id="273" r:id="rId58"/>
    <p:sldId id="339" r:id="rId59"/>
    <p:sldId id="274" r:id="rId60"/>
    <p:sldId id="283" r:id="rId61"/>
    <p:sldId id="340" r:id="rId62"/>
    <p:sldId id="275" r:id="rId63"/>
    <p:sldId id="341" r:id="rId64"/>
    <p:sldId id="293" r:id="rId65"/>
    <p:sldId id="343" r:id="rId66"/>
    <p:sldId id="299" r:id="rId67"/>
    <p:sldId id="344" r:id="rId68"/>
    <p:sldId id="279" r:id="rId69"/>
    <p:sldId id="345" r:id="rId70"/>
    <p:sldId id="300" r:id="rId71"/>
    <p:sldId id="346" r:id="rId72"/>
    <p:sldId id="306" r:id="rId73"/>
    <p:sldId id="315" r:id="rId74"/>
    <p:sldId id="309" r:id="rId75"/>
    <p:sldId id="280" r:id="rId76"/>
    <p:sldId id="347" r:id="rId77"/>
    <p:sldId id="307" r:id="rId78"/>
    <p:sldId id="281" r:id="rId79"/>
    <p:sldId id="322" r:id="rId80"/>
    <p:sldId id="348" r:id="rId81"/>
    <p:sldId id="282" r:id="rId82"/>
    <p:sldId id="320" r:id="rId83"/>
    <p:sldId id="314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104" d="100"/>
          <a:sy n="104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1DAE7-AFF8-4D4A-A2FF-EB46B85141AE}" type="datetimeFigureOut">
              <a:rPr lang="en-CA" smtClean="0"/>
              <a:t>03/02/2012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6E1E1-820F-475D-810D-E9832CD24B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56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00732C36-18DD-4559-9F14-FAA60B67C1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01BEB-97C3-4F4C-9A2B-01B2838D6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BF1F3-7B5D-4F56-A1C2-F6FDEA6C3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8418859-38BC-4915-AAA5-E9E36E8EE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72EE6-742B-4C41-9D52-4CF0890A7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4B85-5585-4040-B32A-A844F1BBC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EFC8C-EF06-4412-AA4E-544E197314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B44B1-B40F-42EC-BA96-6D8BB290A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74E97-6C68-44A7-91E6-E04D5D0D7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53CAA-2F82-4ECF-96BF-450F7C5A0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13ECB-0A39-4723-9322-F53393A5D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24C27-90BF-4D44-9C27-E929F654EC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76A56867-71EF-41B2-99BD-58DB9C95BC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oQTmUl_6X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htyue8xRS7M&amp;feature=grec_inde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upload.wikimedia.org/wikipedia/commons/2/2f/In_Flanders_Fields_and_other_poems_page_3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hyperlink" Target="http://upload.wikimedia.org/wikipedia/commons/0/0e/In_Flanders_fields_and_other_poems,_handwritten.png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logster.com/media/1/9/58/85/9588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</p:spPr>
      </p:pic>
      <p:pic>
        <p:nvPicPr>
          <p:cNvPr id="5" name="Picture 2" descr="http://3.bp.blogspot.com/_j3oUamFMBrg/TKqluFyGeHI/AAAAAAAAABA/_u5IV3riPrg/S350/World_War_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953000" y="6513512"/>
            <a:ext cx="4191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http://www.youtube.com/watch?v=ToQTmUl_6XA</a:t>
            </a:r>
            <a:r>
              <a:rPr kumimoji="0" lang="en-CA" sz="4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CA" sz="4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Definitions: Part </a:t>
            </a:r>
            <a:r>
              <a:rPr lang="en-CA" b="1" dirty="0" smtClean="0"/>
              <a:t>Four</a:t>
            </a:r>
            <a:endParaRPr lang="en-CA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305800" cy="4419600"/>
          </a:xfrm>
        </p:spPr>
        <p:txBody>
          <a:bodyPr/>
          <a:lstStyle/>
          <a:p>
            <a:r>
              <a:rPr lang="en-CA" u="sng" dirty="0" smtClean="0"/>
              <a:t>Colonialism (continued)</a:t>
            </a:r>
            <a:endParaRPr lang="en-CA" u="sng" dirty="0"/>
          </a:p>
          <a:p>
            <a:pPr lvl="1"/>
            <a:endParaRPr lang="en-CA" sz="2400" dirty="0" smtClean="0"/>
          </a:p>
          <a:p>
            <a:pPr lvl="1"/>
            <a:r>
              <a:rPr lang="en-CA" dirty="0" smtClean="0"/>
              <a:t>Colonialism </a:t>
            </a:r>
            <a:r>
              <a:rPr lang="en-CA" dirty="0"/>
              <a:t>is a certain set of </a:t>
            </a:r>
            <a:r>
              <a:rPr lang="en-CA" b="1" dirty="0"/>
              <a:t>unequal relationships</a:t>
            </a:r>
            <a:r>
              <a:rPr lang="en-CA" dirty="0"/>
              <a:t>, between mother country and colony and between colonists and the indigenous population.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Events Leading up to WWI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620000" cy="4495800"/>
          </a:xfrm>
        </p:spPr>
        <p:txBody>
          <a:bodyPr/>
          <a:lstStyle/>
          <a:p>
            <a:r>
              <a:rPr lang="en-CA" u="sng" dirty="0"/>
              <a:t>Industrialization</a:t>
            </a:r>
            <a:r>
              <a:rPr lang="en-CA" dirty="0"/>
              <a:t> led to the development of </a:t>
            </a:r>
            <a:r>
              <a:rPr lang="en-CA" u="sng" dirty="0"/>
              <a:t>G</a:t>
            </a:r>
            <a:r>
              <a:rPr lang="en-CA" u="sng" dirty="0" smtClean="0"/>
              <a:t>reat </a:t>
            </a:r>
            <a:r>
              <a:rPr lang="en-CA" u="sng" dirty="0"/>
              <a:t>P</a:t>
            </a:r>
            <a:r>
              <a:rPr lang="en-CA" u="sng" dirty="0" smtClean="0"/>
              <a:t>owers</a:t>
            </a:r>
            <a:r>
              <a:rPr lang="en-CA" dirty="0" smtClean="0"/>
              <a:t>:</a:t>
            </a:r>
          </a:p>
          <a:p>
            <a:endParaRPr lang="en-CA" sz="2800" dirty="0"/>
          </a:p>
          <a:p>
            <a:pPr lvl="1"/>
            <a:r>
              <a:rPr lang="en-CA" dirty="0"/>
              <a:t>Great Britain</a:t>
            </a:r>
          </a:p>
          <a:p>
            <a:pPr lvl="1"/>
            <a:r>
              <a:rPr lang="en-CA" dirty="0"/>
              <a:t>France </a:t>
            </a:r>
          </a:p>
          <a:p>
            <a:pPr lvl="1"/>
            <a:r>
              <a:rPr lang="en-CA" dirty="0"/>
              <a:t>Germany</a:t>
            </a:r>
          </a:p>
          <a:p>
            <a:pPr lvl="1"/>
            <a:r>
              <a:rPr lang="en-CA" dirty="0"/>
              <a:t>USA</a:t>
            </a:r>
          </a:p>
          <a:p>
            <a:pPr lvl="1"/>
            <a:r>
              <a:rPr lang="en-CA" dirty="0"/>
              <a:t>Japan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Industrialization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924800" cy="4495800"/>
          </a:xfrm>
        </p:spPr>
        <p:txBody>
          <a:bodyPr/>
          <a:lstStyle/>
          <a:p>
            <a:r>
              <a:rPr lang="en-CA" sz="2800" dirty="0"/>
              <a:t>Those that could industrialize had: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An </a:t>
            </a:r>
            <a:r>
              <a:rPr lang="en-CA" dirty="0"/>
              <a:t>increased </a:t>
            </a:r>
            <a:r>
              <a:rPr lang="en-CA" u="sng" dirty="0"/>
              <a:t>standard of living </a:t>
            </a:r>
          </a:p>
          <a:p>
            <a:pPr lvl="1"/>
            <a:r>
              <a:rPr lang="en-CA" u="sng" dirty="0"/>
              <a:t>Military</a:t>
            </a:r>
            <a:r>
              <a:rPr lang="en-CA" dirty="0"/>
              <a:t> power</a:t>
            </a:r>
          </a:p>
          <a:p>
            <a:pPr lvl="1"/>
            <a:r>
              <a:rPr lang="en-CA" u="sng" dirty="0"/>
              <a:t>Economic</a:t>
            </a:r>
            <a:r>
              <a:rPr lang="en-CA" dirty="0"/>
              <a:t> growth</a:t>
            </a:r>
          </a:p>
          <a:p>
            <a:pPr lvl="1"/>
            <a:r>
              <a:rPr lang="en-CA" dirty="0"/>
              <a:t>The ability to wage sustained, </a:t>
            </a:r>
            <a:r>
              <a:rPr lang="en-CA" u="sng" dirty="0"/>
              <a:t>mechanized war</a:t>
            </a:r>
          </a:p>
          <a:p>
            <a:endParaRPr lang="en-CA" sz="2800" dirty="0" smtClean="0"/>
          </a:p>
        </p:txBody>
      </p:sp>
      <p:pic>
        <p:nvPicPr>
          <p:cNvPr id="35845" name="Picture 5" descr="factory_t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357438" cy="179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Industrialization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924800" cy="4495800"/>
          </a:xfrm>
        </p:spPr>
        <p:txBody>
          <a:bodyPr/>
          <a:lstStyle/>
          <a:p>
            <a:r>
              <a:rPr lang="en-CA" sz="2800" dirty="0" smtClean="0"/>
              <a:t>In </a:t>
            </a:r>
            <a:r>
              <a:rPr lang="en-CA" sz="2800" dirty="0"/>
              <a:t>order to maintain progression of industrialization, nations needed </a:t>
            </a:r>
            <a:r>
              <a:rPr lang="en-CA" sz="2800" u="sng" dirty="0" smtClean="0"/>
              <a:t>resources/colonies</a:t>
            </a:r>
            <a:r>
              <a:rPr lang="en-CA" sz="2800" dirty="0" smtClean="0"/>
              <a:t>.</a:t>
            </a:r>
            <a:endParaRPr lang="en-CA" sz="2800" dirty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This </a:t>
            </a:r>
            <a:r>
              <a:rPr lang="en-CA" dirty="0"/>
              <a:t>created </a:t>
            </a:r>
            <a:r>
              <a:rPr lang="en-CA" u="sng" dirty="0"/>
              <a:t>competition</a:t>
            </a:r>
            <a:r>
              <a:rPr lang="en-CA" dirty="0"/>
              <a:t> and led to international </a:t>
            </a:r>
            <a:r>
              <a:rPr lang="en-CA" u="sng" dirty="0"/>
              <a:t>tensions</a:t>
            </a:r>
            <a:r>
              <a:rPr lang="en-CA" dirty="0"/>
              <a:t>.</a:t>
            </a:r>
          </a:p>
        </p:txBody>
      </p:sp>
      <p:pic>
        <p:nvPicPr>
          <p:cNvPr id="35845" name="Picture 5" descr="factory_t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357438" cy="179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/>
              <a:t>Realpolitik</a:t>
            </a:r>
            <a:endParaRPr lang="en-CA" b="1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01000" cy="4800600"/>
          </a:xfrm>
        </p:spPr>
        <p:txBody>
          <a:bodyPr/>
          <a:lstStyle/>
          <a:p>
            <a:r>
              <a:rPr lang="en-CA" sz="2800" dirty="0"/>
              <a:t>By 1900, nearly all the world had come under the domination of the industrial powers.</a:t>
            </a:r>
          </a:p>
          <a:p>
            <a:pPr lvl="1"/>
            <a:endParaRPr lang="en-CA" u="sng" dirty="0" smtClean="0"/>
          </a:p>
          <a:p>
            <a:pPr lvl="1"/>
            <a:r>
              <a:rPr lang="en-CA" u="sng" dirty="0" err="1" smtClean="0"/>
              <a:t>Realpolitik</a:t>
            </a:r>
            <a:r>
              <a:rPr lang="en-CA" dirty="0" smtClean="0"/>
              <a:t> </a:t>
            </a:r>
            <a:r>
              <a:rPr lang="en-CA" dirty="0"/>
              <a:t>– an expansionist national policy having as its sole principle interest advancement of the national interest.</a:t>
            </a:r>
          </a:p>
          <a:p>
            <a:pPr>
              <a:buFont typeface="Wingdings" pitchFamily="2" charset="2"/>
              <a:buNone/>
            </a:pPr>
            <a:endParaRPr lang="en-CA" sz="2800" dirty="0"/>
          </a:p>
          <a:p>
            <a:r>
              <a:rPr lang="en-CA" sz="2800" dirty="0"/>
              <a:t>There existed a rivalry for </a:t>
            </a:r>
            <a:r>
              <a:rPr lang="en-CA" sz="2800" u="sng" dirty="0"/>
              <a:t>GLOBAL DOMINANCE</a:t>
            </a:r>
            <a:r>
              <a:rPr lang="en-CA" sz="2800" dirty="0"/>
              <a:t> – each nations wanted to be “the most powerful.”</a:t>
            </a:r>
          </a:p>
        </p:txBody>
      </p:sp>
      <p:pic>
        <p:nvPicPr>
          <p:cNvPr id="36869" name="Picture 5" descr="BalanceOfP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28600"/>
            <a:ext cx="140652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System of Alliances</a:t>
            </a:r>
            <a:r>
              <a:rPr lang="en-US" b="1" dirty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By 1914, Europe was split into </a:t>
            </a:r>
            <a:r>
              <a:rPr lang="en-US" sz="2800" u="sng" dirty="0">
                <a:cs typeface="Times New Roman" pitchFamily="18" charset="0"/>
              </a:rPr>
              <a:t>two hostile alliance </a:t>
            </a:r>
            <a:r>
              <a:rPr lang="en-US" sz="2800" u="sng" dirty="0" smtClean="0">
                <a:cs typeface="Times New Roman" pitchFamily="18" charset="0"/>
              </a:rPr>
              <a:t>systems</a:t>
            </a:r>
            <a:r>
              <a:rPr lang="en-US" sz="2800" dirty="0" smtClean="0">
                <a:cs typeface="Times New Roman" pitchFamily="18" charset="0"/>
              </a:rPr>
              <a:t>: </a:t>
            </a:r>
          </a:p>
          <a:p>
            <a:pPr lvl="1">
              <a:lnSpc>
                <a:spcPct val="80000"/>
              </a:lnSpc>
            </a:pPr>
            <a:endParaRPr lang="en-US" u="sng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u="sng" dirty="0" smtClean="0">
                <a:cs typeface="Times New Roman" pitchFamily="18" charset="0"/>
              </a:rPr>
              <a:t>The Triple Entente (Allied Powers):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France, Russia (would drop out and be replaced by the USA), and Britain.</a:t>
            </a:r>
          </a:p>
          <a:p>
            <a:pPr lvl="1">
              <a:lnSpc>
                <a:spcPct val="80000"/>
              </a:lnSpc>
            </a:pPr>
            <a:endParaRPr lang="en-US" u="sng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u="sng" dirty="0" smtClean="0">
                <a:cs typeface="Times New Roman" pitchFamily="18" charset="0"/>
              </a:rPr>
              <a:t>The Triple Alliance (Central Powers):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Germany, Austria-Hungary, and Italy (would drop out and be replaced by the Ottoman Empire).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8197" name="Picture 5" descr="Triple_Ent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0"/>
            <a:ext cx="1331913" cy="180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19800" cy="1527175"/>
          </a:xfrm>
        </p:spPr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Governance Reminders: Allies</a:t>
            </a: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924800" cy="4419600"/>
          </a:xfrm>
        </p:spPr>
        <p:txBody>
          <a:bodyPr/>
          <a:lstStyle/>
          <a:p>
            <a:r>
              <a:rPr lang="en-US" sz="2800" b="1" dirty="0" smtClean="0">
                <a:cs typeface="Times New Roman" pitchFamily="18" charset="0"/>
              </a:rPr>
              <a:t>FRANCE</a:t>
            </a:r>
            <a:r>
              <a:rPr lang="en-US" sz="2800" dirty="0" smtClean="0">
                <a:cs typeface="Times New Roman" pitchFamily="18" charset="0"/>
              </a:rPr>
              <a:t>  = Democratic Government ruled by </a:t>
            </a:r>
            <a:r>
              <a:rPr lang="en-CA" sz="2800" b="1" dirty="0" smtClean="0"/>
              <a:t>Raymond </a:t>
            </a:r>
            <a:r>
              <a:rPr lang="en-CA" sz="2800" b="1" dirty="0" err="1" smtClean="0"/>
              <a:t>Poincaré</a:t>
            </a:r>
            <a:r>
              <a:rPr lang="en-CA" sz="2800" dirty="0" smtClean="0"/>
              <a:t> as President of France and </a:t>
            </a:r>
            <a:r>
              <a:rPr lang="en-CA" sz="2800" b="1" dirty="0" smtClean="0"/>
              <a:t>Georges Clemenceau</a:t>
            </a:r>
            <a:r>
              <a:rPr lang="en-CA" sz="2800" dirty="0" smtClean="0"/>
              <a:t> as Prime Minister of France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RUSSIA</a:t>
            </a:r>
            <a:r>
              <a:rPr lang="en-US" sz="2800" dirty="0" smtClean="0">
                <a:cs typeface="Times New Roman" pitchFamily="18" charset="0"/>
              </a:rPr>
              <a:t> = </a:t>
            </a:r>
            <a:r>
              <a:rPr lang="en-CA" sz="2800" b="1" dirty="0" smtClean="0"/>
              <a:t>Nicholas II</a:t>
            </a:r>
            <a:r>
              <a:rPr lang="en-CA" sz="2800" dirty="0" smtClean="0"/>
              <a:t> was Czar of Russia, King of Poland, and Grand Duke of Finland.</a:t>
            </a: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6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8197" name="Picture 5" descr="Triple_Ent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0"/>
            <a:ext cx="1331913" cy="180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19800" cy="1527175"/>
          </a:xfrm>
        </p:spPr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Governance Reminders: Allies</a:t>
            </a: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924800" cy="4419600"/>
          </a:xfrm>
        </p:spPr>
        <p:txBody>
          <a:bodyPr/>
          <a:lstStyle/>
          <a:p>
            <a:r>
              <a:rPr lang="en-US" sz="2800" b="1" dirty="0" smtClean="0">
                <a:cs typeface="Times New Roman" pitchFamily="18" charset="0"/>
              </a:rPr>
              <a:t>BRITAIN</a:t>
            </a:r>
            <a:r>
              <a:rPr lang="en-US" sz="2800" dirty="0" smtClean="0">
                <a:cs typeface="Times New Roman" pitchFamily="18" charset="0"/>
              </a:rPr>
              <a:t> = Monarchy/Democratic with </a:t>
            </a:r>
            <a:r>
              <a:rPr lang="en-CA" sz="2800" b="1" dirty="0" smtClean="0"/>
              <a:t>George V</a:t>
            </a:r>
            <a:r>
              <a:rPr lang="en-CA" sz="2800" dirty="0" smtClean="0"/>
              <a:t> as King of the United Kingdom and </a:t>
            </a:r>
            <a:r>
              <a:rPr lang="en-CA" sz="2800" b="1" dirty="0" smtClean="0"/>
              <a:t>David Lloyd George</a:t>
            </a:r>
            <a:r>
              <a:rPr lang="en-CA" sz="2800" dirty="0" smtClean="0"/>
              <a:t> as Prime Minister of the United Kingdom.</a:t>
            </a:r>
          </a:p>
          <a:p>
            <a:endParaRPr lang="en-CA" sz="2800" dirty="0" smtClean="0">
              <a:cs typeface="Times New Roman" pitchFamily="18" charset="0"/>
            </a:endParaRPr>
          </a:p>
          <a:p>
            <a:r>
              <a:rPr lang="en-CA" sz="2800" b="1" dirty="0" smtClean="0">
                <a:cs typeface="Times New Roman" pitchFamily="18" charset="0"/>
              </a:rPr>
              <a:t>USA </a:t>
            </a:r>
            <a:r>
              <a:rPr lang="en-CA" sz="2800" dirty="0" smtClean="0">
                <a:cs typeface="Times New Roman" pitchFamily="18" charset="0"/>
              </a:rPr>
              <a:t>= Democracy led by </a:t>
            </a:r>
            <a:r>
              <a:rPr lang="en-CA" sz="2800" b="1" dirty="0" smtClean="0"/>
              <a:t>Woodrow Wilson</a:t>
            </a:r>
            <a:r>
              <a:rPr lang="en-CA" sz="2800" dirty="0" smtClean="0"/>
              <a:t> the President of the United States.</a:t>
            </a: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6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8197" name="Picture 5" descr="Triple_Ent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0"/>
            <a:ext cx="1331913" cy="180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19800" cy="1527175"/>
          </a:xfrm>
        </p:spPr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Governance Reminders: Central</a:t>
            </a: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9248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GERMANY </a:t>
            </a:r>
            <a:r>
              <a:rPr lang="en-US" sz="2800" dirty="0" smtClean="0">
                <a:cs typeface="Times New Roman" pitchFamily="18" charset="0"/>
              </a:rPr>
              <a:t>= Monarchy with a Kaiser (King) at the helm of government = </a:t>
            </a:r>
            <a:r>
              <a:rPr lang="en-US" sz="2800" b="1" dirty="0" smtClean="0">
                <a:cs typeface="Times New Roman" pitchFamily="18" charset="0"/>
              </a:rPr>
              <a:t>Kaiser Wilhelm II.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AUSTRIA-HUNGARY</a:t>
            </a:r>
            <a:r>
              <a:rPr lang="en-US" sz="2800" dirty="0" smtClean="0">
                <a:cs typeface="Times New Roman" pitchFamily="18" charset="0"/>
              </a:rPr>
              <a:t> = Dual Monarchy ruled by and Emperor of Austria who was also the King of Hungary = </a:t>
            </a:r>
            <a:r>
              <a:rPr lang="en-US" sz="2800" b="1" dirty="0" smtClean="0">
                <a:cs typeface="Times New Roman" pitchFamily="18" charset="0"/>
              </a:rPr>
              <a:t>King </a:t>
            </a:r>
            <a:r>
              <a:rPr lang="en-CA" sz="2800" b="1" dirty="0" smtClean="0"/>
              <a:t>Francis Joseph I</a:t>
            </a:r>
            <a:r>
              <a:rPr lang="en-US" sz="2800" b="1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8197" name="Picture 5" descr="Triple_Ent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0"/>
            <a:ext cx="1331913" cy="180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n-CA" sz="20000" dirty="0" smtClean="0">
                <a:latin typeface="Bookman Old Style" pitchFamily="18" charset="0"/>
              </a:rPr>
              <a:t>WAR</a:t>
            </a:r>
          </a:p>
          <a:p>
            <a:pPr>
              <a:buNone/>
            </a:pPr>
            <a:endParaRPr lang="en-CA" dirty="0" smtClean="0"/>
          </a:p>
          <a:p>
            <a:pPr algn="ctr">
              <a:buNone/>
            </a:pPr>
            <a:r>
              <a:rPr lang="en-CA" sz="3600" dirty="0" smtClean="0"/>
              <a:t>The days of peace and slumberous calm are dead.</a:t>
            </a:r>
          </a:p>
          <a:p>
            <a:pPr algn="ctr">
              <a:buNone/>
            </a:pPr>
            <a:r>
              <a:rPr lang="en-CA" sz="3600" dirty="0" smtClean="0"/>
              <a:t>~ John Keats</a:t>
            </a:r>
            <a:endParaRPr lang="en-CA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19800" cy="1527175"/>
          </a:xfrm>
        </p:spPr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Governance Reminders: Central</a:t>
            </a: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9248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ITALY</a:t>
            </a:r>
            <a:r>
              <a:rPr lang="en-US" sz="2800" dirty="0" smtClean="0">
                <a:cs typeface="Times New Roman" pitchFamily="18" charset="0"/>
              </a:rPr>
              <a:t> = was a Kingdom/Monarchy ruled by </a:t>
            </a:r>
            <a:r>
              <a:rPr lang="en-US" sz="2800" b="1" dirty="0" smtClean="0">
                <a:cs typeface="Times New Roman" pitchFamily="18" charset="0"/>
              </a:rPr>
              <a:t>King Victor Emmanuel II.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OTTOMAN EMPIRE </a:t>
            </a:r>
            <a:r>
              <a:rPr lang="en-US" sz="2800" dirty="0" smtClean="0">
                <a:cs typeface="Times New Roman" pitchFamily="18" charset="0"/>
              </a:rPr>
              <a:t>= was an Imperial Government ruled by </a:t>
            </a:r>
            <a:r>
              <a:rPr lang="en-US" sz="2800" b="1" dirty="0" smtClean="0">
                <a:cs typeface="Times New Roman" pitchFamily="18" charset="0"/>
              </a:rPr>
              <a:t>King </a:t>
            </a:r>
            <a:r>
              <a:rPr lang="en-US" sz="2800" b="1" dirty="0" err="1" smtClean="0">
                <a:cs typeface="Times New Roman" pitchFamily="18" charset="0"/>
              </a:rPr>
              <a:t>Enver</a:t>
            </a:r>
            <a:r>
              <a:rPr lang="en-US" sz="2800" b="1" dirty="0" smtClean="0">
                <a:cs typeface="Times New Roman" pitchFamily="18" charset="0"/>
              </a:rPr>
              <a:t> Pasha.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8197" name="Picture 5" descr="Triple_Ent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0"/>
            <a:ext cx="1331913" cy="180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Two Hostile </a:t>
            </a:r>
            <a:r>
              <a:rPr lang="en-US" b="1" dirty="0" smtClean="0">
                <a:cs typeface="Times New Roman" pitchFamily="18" charset="0"/>
              </a:rPr>
              <a:t>Camps – </a:t>
            </a:r>
            <a:br>
              <a:rPr lang="en-US" b="1" dirty="0" smtClean="0">
                <a:cs typeface="Times New Roman" pitchFamily="18" charset="0"/>
              </a:rPr>
            </a:br>
            <a:r>
              <a:rPr lang="en-US" b="1" dirty="0" smtClean="0">
                <a:cs typeface="Times New Roman" pitchFamily="18" charset="0"/>
              </a:rPr>
              <a:t>The Dangers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Such a situation contains inherent dangers = counting on the </a:t>
            </a:r>
            <a:r>
              <a:rPr lang="en-US" sz="2800" u="sng" dirty="0" smtClean="0">
                <a:cs typeface="Times New Roman" pitchFamily="18" charset="0"/>
              </a:rPr>
              <a:t>support of its allies</a:t>
            </a:r>
            <a:r>
              <a:rPr lang="en-US" sz="2800" dirty="0" smtClean="0">
                <a:cs typeface="Times New Roman" pitchFamily="18" charset="0"/>
              </a:rPr>
              <a:t>, a country might pursue a more </a:t>
            </a:r>
            <a:r>
              <a:rPr lang="en-US" sz="2800" u="sng" dirty="0" smtClean="0">
                <a:cs typeface="Times New Roman" pitchFamily="18" charset="0"/>
              </a:rPr>
              <a:t>reckless course</a:t>
            </a:r>
            <a:r>
              <a:rPr lang="en-US" sz="2800" dirty="0" smtClean="0"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Furthermore, a conflict between two states might spark a </a:t>
            </a:r>
            <a:r>
              <a:rPr lang="en-US" sz="2800" u="sng" dirty="0" smtClean="0">
                <a:cs typeface="Times New Roman" pitchFamily="18" charset="0"/>
              </a:rPr>
              <a:t>chain reaction/domino effect </a:t>
            </a:r>
            <a:r>
              <a:rPr lang="en-US" sz="2800" dirty="0" smtClean="0">
                <a:cs typeface="Times New Roman" pitchFamily="18" charset="0"/>
              </a:rPr>
              <a:t>that draws in the other countries, transforming a limited war into a general war.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600" dirty="0" smtClean="0">
              <a:cs typeface="Times New Roman" pitchFamily="18" charset="0"/>
            </a:endParaRPr>
          </a:p>
        </p:txBody>
      </p:sp>
      <p:pic>
        <p:nvPicPr>
          <p:cNvPr id="13317" name="Picture 5" descr="triplealli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443038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On the Brink of Chaos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7924800" cy="373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The costly </a:t>
            </a:r>
            <a:r>
              <a:rPr lang="en-US" sz="2800" u="sng" dirty="0" smtClean="0">
                <a:cs typeface="Times New Roman" pitchFamily="18" charset="0"/>
              </a:rPr>
              <a:t>arms race </a:t>
            </a:r>
            <a:r>
              <a:rPr lang="en-US" sz="2800" dirty="0" smtClean="0">
                <a:cs typeface="Times New Roman" pitchFamily="18" charset="0"/>
              </a:rPr>
              <a:t>and the </a:t>
            </a:r>
            <a:r>
              <a:rPr lang="en-US" sz="2800" u="sng" dirty="0" smtClean="0">
                <a:cs typeface="Times New Roman" pitchFamily="18" charset="0"/>
              </a:rPr>
              <a:t>maintenance of large standing armies</a:t>
            </a:r>
            <a:r>
              <a:rPr lang="en-US" sz="2800" dirty="0" smtClean="0">
                <a:cs typeface="Times New Roman" pitchFamily="18" charset="0"/>
              </a:rPr>
              <a:t> by all states except Britain served to increase fear and suspicion between the alliances.</a:t>
            </a:r>
          </a:p>
          <a:p>
            <a:pPr>
              <a:lnSpc>
                <a:spcPct val="8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Countries in Europe had become war machines linked to one another through a </a:t>
            </a:r>
            <a:r>
              <a:rPr lang="en-US" sz="2800" u="sng" dirty="0" smtClean="0">
                <a:cs typeface="Times New Roman" pitchFamily="18" charset="0"/>
              </a:rPr>
              <a:t>web of diplomatic alliances</a:t>
            </a:r>
            <a:r>
              <a:rPr lang="en-US" sz="2800" dirty="0" smtClean="0">
                <a:cs typeface="Times New Roman" pitchFamily="18" charset="0"/>
              </a:rPr>
              <a:t> - the chaos just needed to be set in order.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The Drift toward War:</a:t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The Balkan Wars</a:t>
            </a:r>
            <a:r>
              <a:rPr lang="en-US" b="1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001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The </a:t>
            </a:r>
            <a:r>
              <a:rPr lang="en-US" sz="2800" u="sng" dirty="0">
                <a:cs typeface="Times New Roman" pitchFamily="18" charset="0"/>
              </a:rPr>
              <a:t>Balkan Wars (1912-1913) upset the balance of power in Europe.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The </a:t>
            </a:r>
            <a:r>
              <a:rPr lang="en-US" sz="2800" dirty="0">
                <a:cs typeface="Times New Roman" pitchFamily="18" charset="0"/>
              </a:rPr>
              <a:t>European alliances (Triple Entente/Triple Alliance) shifted from mutual defense to preparing for war.</a:t>
            </a:r>
          </a:p>
          <a:p>
            <a:pPr>
              <a:lnSpc>
                <a:spcPct val="90000"/>
              </a:lnSpc>
            </a:pPr>
            <a:endParaRPr lang="en-US" sz="26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The Drift toward War:</a:t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The Balkan Wars</a:t>
            </a:r>
            <a:r>
              <a:rPr lang="en-US" b="1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6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France </a:t>
            </a:r>
            <a:r>
              <a:rPr lang="en-US" sz="2800" dirty="0">
                <a:cs typeface="Times New Roman" pitchFamily="18" charset="0"/>
              </a:rPr>
              <a:t>and Britain began initial expansion followed by </a:t>
            </a:r>
            <a:r>
              <a:rPr lang="en-US" sz="2800" dirty="0" smtClean="0">
                <a:cs typeface="Times New Roman" pitchFamily="18" charset="0"/>
              </a:rPr>
              <a:t>Britain.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This </a:t>
            </a:r>
            <a:r>
              <a:rPr lang="en-US" sz="2800" dirty="0">
                <a:cs typeface="Times New Roman" pitchFamily="18" charset="0"/>
              </a:rPr>
              <a:t>alarmed Germany (who already had a strong military force) – developed the </a:t>
            </a:r>
            <a:r>
              <a:rPr lang="en-US" sz="2800" u="sng" dirty="0" err="1">
                <a:cs typeface="Times New Roman" pitchFamily="18" charset="0"/>
              </a:rPr>
              <a:t>Schlieffen</a:t>
            </a:r>
            <a:r>
              <a:rPr lang="en-US" sz="2800" u="sng" dirty="0">
                <a:cs typeface="Times New Roman" pitchFamily="18" charset="0"/>
              </a:rPr>
              <a:t> </a:t>
            </a:r>
            <a:r>
              <a:rPr lang="en-US" sz="2800" u="sng" dirty="0" smtClean="0">
                <a:cs typeface="Times New Roman" pitchFamily="18" charset="0"/>
              </a:rPr>
              <a:t>Plan.</a:t>
            </a:r>
            <a:endParaRPr lang="en-US" sz="2800" u="sng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3800" b="1" dirty="0"/>
              <a:t>“The Powder Keg of Europe”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5257800" cy="41910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Balkan Wars also </a:t>
            </a:r>
            <a:r>
              <a:rPr lang="en-US" u="sng" dirty="0">
                <a:cs typeface="Times New Roman" pitchFamily="18" charset="0"/>
              </a:rPr>
              <a:t>strained relations between </a:t>
            </a:r>
            <a:r>
              <a:rPr lang="en-US" u="sng" dirty="0" smtClean="0">
                <a:cs typeface="Times New Roman" pitchFamily="18" charset="0"/>
              </a:rPr>
              <a:t>Austria-Hungary </a:t>
            </a:r>
            <a:r>
              <a:rPr lang="en-US" dirty="0" smtClean="0">
                <a:cs typeface="Times New Roman" pitchFamily="18" charset="0"/>
              </a:rPr>
              <a:t>(wanted control over Serbs) </a:t>
            </a:r>
            <a:r>
              <a:rPr lang="en-US" dirty="0">
                <a:cs typeface="Times New Roman" pitchFamily="18" charset="0"/>
              </a:rPr>
              <a:t>and </a:t>
            </a:r>
            <a:r>
              <a:rPr lang="en-US" u="sng" dirty="0" smtClean="0">
                <a:cs typeface="Times New Roman" pitchFamily="18" charset="0"/>
              </a:rPr>
              <a:t>Serbia</a:t>
            </a:r>
            <a:r>
              <a:rPr lang="en-US" dirty="0" smtClean="0">
                <a:cs typeface="Times New Roman" pitchFamily="18" charset="0"/>
              </a:rPr>
              <a:t> (revolutionaries wanted independence).</a:t>
            </a:r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</p:txBody>
      </p:sp>
      <p:pic>
        <p:nvPicPr>
          <p:cNvPr id="38917" name="Picture 5" descr="World_war_one_web_alli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667000"/>
            <a:ext cx="3233234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3800" b="1" dirty="0"/>
              <a:t>“The Powder Keg of Europe”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5257800" cy="4724400"/>
          </a:xfrm>
        </p:spPr>
        <p:txBody>
          <a:bodyPr/>
          <a:lstStyle/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Balkan Wars left the </a:t>
            </a:r>
            <a:r>
              <a:rPr lang="en-US" u="sng" dirty="0">
                <a:cs typeface="Times New Roman" pitchFamily="18" charset="0"/>
              </a:rPr>
              <a:t>region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u="sng" dirty="0">
                <a:cs typeface="Times New Roman" pitchFamily="18" charset="0"/>
              </a:rPr>
              <a:t>unstable</a:t>
            </a:r>
            <a:r>
              <a:rPr lang="en-US" dirty="0">
                <a:cs typeface="Times New Roman" pitchFamily="18" charset="0"/>
              </a:rPr>
              <a:t>, inviting revolution and power </a:t>
            </a:r>
            <a:r>
              <a:rPr lang="en-US" dirty="0" smtClean="0">
                <a:cs typeface="Times New Roman" pitchFamily="18" charset="0"/>
              </a:rPr>
              <a:t>intervention.</a:t>
            </a:r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u="sng" dirty="0">
                <a:cs typeface="Times New Roman" pitchFamily="18" charset="0"/>
              </a:rPr>
              <a:t>Balkans</a:t>
            </a:r>
            <a:r>
              <a:rPr lang="en-US" dirty="0">
                <a:cs typeface="Times New Roman" pitchFamily="18" charset="0"/>
              </a:rPr>
              <a:t> were known as </a:t>
            </a:r>
            <a:r>
              <a:rPr lang="en-US" u="sng" dirty="0">
                <a:cs typeface="Times New Roman" pitchFamily="18" charset="0"/>
              </a:rPr>
              <a:t>“The Powder Keg of Europe.”</a:t>
            </a:r>
            <a:endParaRPr lang="en-CA" u="sng" dirty="0"/>
          </a:p>
        </p:txBody>
      </p:sp>
      <p:pic>
        <p:nvPicPr>
          <p:cNvPr id="38917" name="Picture 5" descr="World_war_one_web_alli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667000"/>
            <a:ext cx="3233234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bal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000"/>
            <a:ext cx="7705512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685800"/>
            <a:ext cx="7010400" cy="1600200"/>
          </a:xfrm>
        </p:spPr>
        <p:txBody>
          <a:bodyPr/>
          <a:lstStyle/>
          <a:p>
            <a:r>
              <a:rPr lang="en-US" sz="4000" b="1" dirty="0" smtClean="0">
                <a:latin typeface="Bookman Old Style" pitchFamily="18" charset="0"/>
              </a:rPr>
              <a:t>The War to End All Wars: </a:t>
            </a:r>
            <a:br>
              <a:rPr lang="en-US" sz="4000" b="1" dirty="0" smtClean="0">
                <a:latin typeface="Bookman Old Style" pitchFamily="18" charset="0"/>
              </a:rPr>
            </a:br>
            <a:r>
              <a:rPr lang="en-US" sz="4000" b="1" dirty="0" smtClean="0">
                <a:latin typeface="Bookman Old Style" pitchFamily="18" charset="0"/>
              </a:rPr>
              <a:t>World </a:t>
            </a:r>
            <a:r>
              <a:rPr lang="en-US" sz="4000" b="1" dirty="0">
                <a:latin typeface="Bookman Old Style" pitchFamily="18" charset="0"/>
              </a:rPr>
              <a:t>War I</a:t>
            </a:r>
          </a:p>
        </p:txBody>
      </p:sp>
      <p:pic>
        <p:nvPicPr>
          <p:cNvPr id="2052" name="Picture 4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623411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/>
              <a:t>“The shot heard around the world” – The spark of WWI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229600" cy="4267200"/>
          </a:xfrm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On </a:t>
            </a:r>
            <a:r>
              <a:rPr lang="en-US" sz="2800" u="sng" dirty="0">
                <a:cs typeface="Times New Roman" pitchFamily="18" charset="0"/>
              </a:rPr>
              <a:t>June 28, 1914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u="sng" dirty="0">
                <a:cs typeface="Times New Roman" pitchFamily="18" charset="0"/>
              </a:rPr>
              <a:t>Archduke Francis Ferdinand</a:t>
            </a:r>
            <a:r>
              <a:rPr lang="en-US" sz="2800" dirty="0">
                <a:cs typeface="Times New Roman" pitchFamily="18" charset="0"/>
              </a:rPr>
              <a:t>, heir to the throne of Austria-Hungary, was </a:t>
            </a:r>
            <a:r>
              <a:rPr lang="en-US" sz="2800" u="sng" dirty="0">
                <a:cs typeface="Times New Roman" pitchFamily="18" charset="0"/>
              </a:rPr>
              <a:t>assassinated</a:t>
            </a:r>
            <a:r>
              <a:rPr lang="en-US" sz="2800" dirty="0">
                <a:cs typeface="Times New Roman" pitchFamily="18" charset="0"/>
              </a:rPr>
              <a:t> while making a state visit to Sarajevo, the capital of Bosnia. 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2800" u="sng" dirty="0" err="1" smtClean="0">
                <a:cs typeface="Times New Roman" pitchFamily="18" charset="0"/>
              </a:rPr>
              <a:t>Gavrilo</a:t>
            </a:r>
            <a:r>
              <a:rPr lang="en-US" sz="2800" u="sng" dirty="0" smtClean="0">
                <a:cs typeface="Times New Roman" pitchFamily="18" charset="0"/>
              </a:rPr>
              <a:t> </a:t>
            </a:r>
            <a:r>
              <a:rPr lang="en-US" sz="2800" u="sng" dirty="0" err="1">
                <a:cs typeface="Times New Roman" pitchFamily="18" charset="0"/>
              </a:rPr>
              <a:t>Princip</a:t>
            </a:r>
            <a:r>
              <a:rPr lang="en-US" sz="2800" dirty="0">
                <a:cs typeface="Times New Roman" pitchFamily="18" charset="0"/>
              </a:rPr>
              <a:t>, a young revolutionary assassin from Bosnia, was linked to the </a:t>
            </a:r>
            <a:r>
              <a:rPr lang="en-US" sz="2800" u="sng" dirty="0">
                <a:cs typeface="Times New Roman" pitchFamily="18" charset="0"/>
              </a:rPr>
              <a:t>Serbian </a:t>
            </a:r>
            <a:r>
              <a:rPr lang="en-US" sz="2800" u="sng" dirty="0" smtClean="0">
                <a:cs typeface="Times New Roman" pitchFamily="18" charset="0"/>
              </a:rPr>
              <a:t>army/The Black Hand</a:t>
            </a:r>
            <a:r>
              <a:rPr lang="en-US" sz="2800" dirty="0" smtClean="0">
                <a:cs typeface="Times New Roman" pitchFamily="18" charset="0"/>
              </a:rPr>
              <a:t>. </a:t>
            </a:r>
            <a:endParaRPr lang="en-US" sz="2800" dirty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/>
              <a:t>“The shot heard around the </a:t>
            </a:r>
            <a:r>
              <a:rPr lang="en-CA" sz="4000" b="1" dirty="0" smtClean="0"/>
              <a:t>world” – The </a:t>
            </a:r>
            <a:r>
              <a:rPr lang="en-CA" sz="4000" b="1" dirty="0"/>
              <a:t>spark of WWI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229600" cy="4419600"/>
          </a:xfrm>
        </p:spPr>
        <p:txBody>
          <a:bodyPr/>
          <a:lstStyle/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800" u="sng" dirty="0" smtClean="0">
                <a:cs typeface="Times New Roman" pitchFamily="18" charset="0"/>
              </a:rPr>
              <a:t>Austria-Hungary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decided to use the assassination as a </a:t>
            </a:r>
            <a:r>
              <a:rPr lang="en-US" sz="2800" dirty="0" smtClean="0">
                <a:cs typeface="Times New Roman" pitchFamily="18" charset="0"/>
              </a:rPr>
              <a:t>pretext (excuse) </a:t>
            </a:r>
            <a:r>
              <a:rPr lang="en-US" sz="2800" dirty="0">
                <a:cs typeface="Times New Roman" pitchFamily="18" charset="0"/>
              </a:rPr>
              <a:t>to </a:t>
            </a:r>
            <a:r>
              <a:rPr lang="en-US" sz="2800" u="sng" dirty="0">
                <a:cs typeface="Times New Roman" pitchFamily="18" charset="0"/>
              </a:rPr>
              <a:t>crush/take over </a:t>
            </a:r>
            <a:r>
              <a:rPr lang="en-US" sz="2800" u="sng" dirty="0" smtClean="0">
                <a:cs typeface="Times New Roman" pitchFamily="18" charset="0"/>
              </a:rPr>
              <a:t>Serbia/invade </a:t>
            </a:r>
            <a:r>
              <a:rPr lang="en-US" sz="2800" u="sng" dirty="0">
                <a:cs typeface="Times New Roman" pitchFamily="18" charset="0"/>
              </a:rPr>
              <a:t>and squash revolutionists. 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 descr="jun28franzfe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2857500" cy="4181475"/>
          </a:xfrm>
          <a:prstGeom prst="rect">
            <a:avLst/>
          </a:prstGeom>
          <a:noFill/>
        </p:spPr>
      </p:pic>
      <p:pic>
        <p:nvPicPr>
          <p:cNvPr id="58377" name="Picture 9" descr="FWWassas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371850" cy="3905250"/>
          </a:xfrm>
          <a:prstGeom prst="rect">
            <a:avLst/>
          </a:prstGeom>
          <a:noFill/>
        </p:spPr>
      </p:pic>
      <p:pic>
        <p:nvPicPr>
          <p:cNvPr id="58378" name="Picture 10" descr="706princ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274320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Pre-existing Alliances come into Play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610600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Seeking a military solution rather than a diplomatic one, Austria presented a </a:t>
            </a:r>
            <a:r>
              <a:rPr lang="en-US" u="sng" dirty="0">
                <a:cs typeface="Times New Roman" pitchFamily="18" charset="0"/>
              </a:rPr>
              <a:t>list of ultimatums</a:t>
            </a:r>
            <a:r>
              <a:rPr lang="en-US" dirty="0">
                <a:cs typeface="Times New Roman" pitchFamily="18" charset="0"/>
              </a:rPr>
              <a:t> to Serbia that it could not possibly meet. 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When </a:t>
            </a:r>
            <a:r>
              <a:rPr lang="en-US" dirty="0">
                <a:cs typeface="Times New Roman" pitchFamily="18" charset="0"/>
              </a:rPr>
              <a:t>Serbia could not agree to all of the demands, Austria-Hungary </a:t>
            </a:r>
            <a:r>
              <a:rPr lang="en-US" u="sng" dirty="0">
                <a:cs typeface="Times New Roman" pitchFamily="18" charset="0"/>
              </a:rPr>
              <a:t>mobilized its army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Pre-existing Alliances come into Play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6482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If </a:t>
            </a:r>
            <a:r>
              <a:rPr lang="en-US" dirty="0">
                <a:cs typeface="Times New Roman" pitchFamily="18" charset="0"/>
              </a:rPr>
              <a:t>Austria-Hungary invades Serbia, </a:t>
            </a:r>
            <a:r>
              <a:rPr lang="en-US" u="sng" dirty="0">
                <a:cs typeface="Times New Roman" pitchFamily="18" charset="0"/>
              </a:rPr>
              <a:t>Russia </a:t>
            </a:r>
            <a:r>
              <a:rPr lang="en-US" u="sng" dirty="0" smtClean="0">
                <a:cs typeface="Times New Roman" pitchFamily="18" charset="0"/>
              </a:rPr>
              <a:t>agreed it would </a:t>
            </a:r>
            <a:r>
              <a:rPr lang="en-US" u="sng" dirty="0">
                <a:cs typeface="Times New Roman" pitchFamily="18" charset="0"/>
              </a:rPr>
              <a:t>intervene on Serbia’s </a:t>
            </a:r>
            <a:r>
              <a:rPr lang="en-US" u="sng" dirty="0" smtClean="0">
                <a:cs typeface="Times New Roman" pitchFamily="18" charset="0"/>
              </a:rPr>
              <a:t>behalf (both had large Slav populations).</a:t>
            </a:r>
            <a:endParaRPr lang="en-US" u="sng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If </a:t>
            </a:r>
            <a:r>
              <a:rPr lang="en-US" dirty="0">
                <a:cs typeface="Times New Roman" pitchFamily="18" charset="0"/>
              </a:rPr>
              <a:t>Russia interferes with the invasion </a:t>
            </a:r>
            <a:r>
              <a:rPr lang="en-US" u="sng" dirty="0">
                <a:cs typeface="Times New Roman" pitchFamily="18" charset="0"/>
              </a:rPr>
              <a:t>Germany </a:t>
            </a:r>
            <a:r>
              <a:rPr lang="en-US" u="sng" dirty="0" smtClean="0">
                <a:cs typeface="Times New Roman" pitchFamily="18" charset="0"/>
              </a:rPr>
              <a:t>asserted it would get </a:t>
            </a:r>
            <a:r>
              <a:rPr lang="en-US" u="sng" dirty="0">
                <a:cs typeface="Times New Roman" pitchFamily="18" charset="0"/>
              </a:rPr>
              <a:t>involved.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 in the Day:</a:t>
            </a:r>
            <a:br>
              <a:rPr lang="en-CA" dirty="0" smtClean="0"/>
            </a:br>
            <a:r>
              <a:rPr lang="en-CA" dirty="0" smtClean="0"/>
              <a:t>WWI Causes Animation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010400" cy="3200400"/>
          </a:xfrm>
        </p:spPr>
        <p:txBody>
          <a:bodyPr/>
          <a:lstStyle/>
          <a:p>
            <a:r>
              <a:rPr lang="en-CA" sz="2800" dirty="0" smtClean="0">
                <a:hlinkClick r:id="rId2"/>
              </a:rPr>
              <a:t>http://www.youtube.com/watch?v=htyue8xRS7M&amp;feature=grec_index</a:t>
            </a:r>
            <a:endParaRPr lang="en-CA" sz="2800" dirty="0" smtClean="0"/>
          </a:p>
          <a:p>
            <a:endParaRPr lang="en-CA" dirty="0"/>
          </a:p>
        </p:txBody>
      </p:sp>
      <p:pic>
        <p:nvPicPr>
          <p:cNvPr id="31746" name="Picture 2" descr="https://ww1history.pbworks.com/f/1285724902/allian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429000"/>
            <a:ext cx="4965101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5105400" cy="1527175"/>
          </a:xfrm>
        </p:spPr>
        <p:txBody>
          <a:bodyPr/>
          <a:lstStyle/>
          <a:p>
            <a:r>
              <a:rPr lang="en-CA" sz="4000" b="1" dirty="0"/>
              <a:t>Moves </a:t>
            </a:r>
            <a:r>
              <a:rPr lang="en-CA" sz="4000" b="1" dirty="0" smtClean="0"/>
              <a:t>Towards </a:t>
            </a:r>
            <a:r>
              <a:rPr lang="en-CA" sz="4000" b="1" dirty="0"/>
              <a:t>War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8001000" cy="4495800"/>
          </a:xfrm>
        </p:spPr>
        <p:txBody>
          <a:bodyPr/>
          <a:lstStyle/>
          <a:p>
            <a:pPr lvl="1"/>
            <a:r>
              <a:rPr lang="en-US" u="sng" dirty="0">
                <a:cs typeface="Times New Roman" pitchFamily="18" charset="0"/>
              </a:rPr>
              <a:t>Germany urges Austria–Hungary</a:t>
            </a:r>
            <a:r>
              <a:rPr lang="en-US" dirty="0">
                <a:cs typeface="Times New Roman" pitchFamily="18" charset="0"/>
              </a:rPr>
              <a:t> on to war.</a:t>
            </a:r>
          </a:p>
          <a:p>
            <a:pPr lvl="2"/>
            <a:r>
              <a:rPr lang="en-US" sz="2800" dirty="0">
                <a:cs typeface="Times New Roman" pitchFamily="18" charset="0"/>
              </a:rPr>
              <a:t>Believes there will be a </a:t>
            </a:r>
            <a:r>
              <a:rPr lang="en-US" sz="2800" u="sng" dirty="0">
                <a:cs typeface="Times New Roman" pitchFamily="18" charset="0"/>
              </a:rPr>
              <a:t>quick victory</a:t>
            </a:r>
            <a:r>
              <a:rPr lang="en-US" sz="2800" dirty="0">
                <a:cs typeface="Times New Roman" pitchFamily="18" charset="0"/>
              </a:rPr>
              <a:t> before Russia and France </a:t>
            </a:r>
            <a:r>
              <a:rPr lang="en-US" sz="2800" dirty="0" smtClean="0">
                <a:cs typeface="Times New Roman" pitchFamily="18" charset="0"/>
              </a:rPr>
              <a:t>mobilize.</a:t>
            </a:r>
            <a:endParaRPr lang="en-US" sz="2800" dirty="0">
              <a:cs typeface="Times New Roman" pitchFamily="18" charset="0"/>
            </a:endParaRP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u="sng" dirty="0" smtClean="0">
                <a:cs typeface="Times New Roman" pitchFamily="18" charset="0"/>
              </a:rPr>
              <a:t>Germany </a:t>
            </a:r>
            <a:r>
              <a:rPr lang="en-US" dirty="0">
                <a:cs typeface="Times New Roman" pitchFamily="18" charset="0"/>
              </a:rPr>
              <a:t>pledged to </a:t>
            </a:r>
            <a:r>
              <a:rPr lang="en-US" u="sng" dirty="0">
                <a:cs typeface="Times New Roman" pitchFamily="18" charset="0"/>
              </a:rPr>
              <a:t>support Austria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smtClean="0">
                <a:cs typeface="Times New Roman" pitchFamily="18" charset="0"/>
              </a:rPr>
              <a:t>via a </a:t>
            </a:r>
            <a:r>
              <a:rPr lang="en-US" u="sng" dirty="0" smtClean="0">
                <a:cs typeface="Times New Roman" pitchFamily="18" charset="0"/>
              </a:rPr>
              <a:t>“Blank </a:t>
            </a:r>
            <a:r>
              <a:rPr lang="en-US" u="sng" dirty="0" err="1" smtClean="0">
                <a:cs typeface="Times New Roman" pitchFamily="18" charset="0"/>
              </a:rPr>
              <a:t>Cheque</a:t>
            </a:r>
            <a:r>
              <a:rPr lang="en-US" u="sng" dirty="0" smtClean="0">
                <a:cs typeface="Times New Roman" pitchFamily="18" charset="0"/>
              </a:rPr>
              <a:t>”</a:t>
            </a:r>
            <a:r>
              <a:rPr lang="en-US" dirty="0" smtClean="0">
                <a:cs typeface="Times New Roman" pitchFamily="18" charset="0"/>
              </a:rPr>
              <a:t> to </a:t>
            </a:r>
            <a:r>
              <a:rPr lang="en-US" u="sng" dirty="0" smtClean="0">
                <a:cs typeface="Times New Roman" pitchFamily="18" charset="0"/>
              </a:rPr>
              <a:t>unconditionally support A-H and their actions against Serbia</a:t>
            </a:r>
            <a:r>
              <a:rPr lang="en-US" dirty="0" smtClean="0">
                <a:cs typeface="Times New Roman" pitchFamily="18" charset="0"/>
              </a:rPr>
              <a:t>, believing </a:t>
            </a:r>
            <a:r>
              <a:rPr lang="en-US" dirty="0">
                <a:cs typeface="Times New Roman" pitchFamily="18" charset="0"/>
              </a:rPr>
              <a:t>that a war with Russia was </a:t>
            </a:r>
            <a:r>
              <a:rPr lang="en-US" dirty="0" smtClean="0">
                <a:cs typeface="Times New Roman" pitchFamily="18" charset="0"/>
              </a:rPr>
              <a:t>inevitable.</a:t>
            </a:r>
          </a:p>
          <a:p>
            <a:pPr lvl="1"/>
            <a:endParaRPr lang="en-US" sz="2400" u="sng" dirty="0" smtClean="0">
              <a:cs typeface="Times New Roman" pitchFamily="18" charset="0"/>
            </a:endParaRPr>
          </a:p>
        </p:txBody>
      </p:sp>
      <p:pic>
        <p:nvPicPr>
          <p:cNvPr id="41989" name="Picture 5" descr="World20War20II20soldiers20tra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249488" cy="179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5105400" cy="1527175"/>
          </a:xfrm>
        </p:spPr>
        <p:txBody>
          <a:bodyPr/>
          <a:lstStyle/>
          <a:p>
            <a:r>
              <a:rPr lang="en-CA" sz="4000" b="1" dirty="0"/>
              <a:t>Moves </a:t>
            </a:r>
            <a:r>
              <a:rPr lang="en-CA" sz="4000" b="1" dirty="0" smtClean="0"/>
              <a:t>Towards </a:t>
            </a:r>
            <a:r>
              <a:rPr lang="en-CA" sz="4000" b="1" dirty="0"/>
              <a:t>War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077200" cy="4648200"/>
          </a:xfrm>
        </p:spPr>
        <p:txBody>
          <a:bodyPr/>
          <a:lstStyle/>
          <a:p>
            <a:pPr lvl="1"/>
            <a:endParaRPr lang="en-US" sz="2400" u="sng" dirty="0" smtClean="0">
              <a:cs typeface="Times New Roman" pitchFamily="18" charset="0"/>
            </a:endParaRPr>
          </a:p>
          <a:p>
            <a:pPr lvl="1"/>
            <a:r>
              <a:rPr lang="en-US" u="sng" dirty="0" smtClean="0">
                <a:cs typeface="Times New Roman" pitchFamily="18" charset="0"/>
              </a:rPr>
              <a:t>Italy </a:t>
            </a:r>
            <a:r>
              <a:rPr lang="en-US" u="sng" dirty="0">
                <a:cs typeface="Times New Roman" pitchFamily="18" charset="0"/>
              </a:rPr>
              <a:t>did not</a:t>
            </a:r>
            <a:r>
              <a:rPr lang="en-US" dirty="0">
                <a:cs typeface="Times New Roman" pitchFamily="18" charset="0"/>
              </a:rPr>
              <a:t>, thus </a:t>
            </a:r>
            <a:r>
              <a:rPr lang="en-US" u="sng" dirty="0">
                <a:cs typeface="Times New Roman" pitchFamily="18" charset="0"/>
              </a:rPr>
              <a:t>breaking the Triple Alliance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u="sng" dirty="0" smtClean="0">
                <a:cs typeface="Times New Roman" pitchFamily="18" charset="0"/>
              </a:rPr>
              <a:t>Russia mobilized </a:t>
            </a:r>
            <a:r>
              <a:rPr lang="en-US" dirty="0">
                <a:cs typeface="Times New Roman" pitchFamily="18" charset="0"/>
              </a:rPr>
              <a:t>in response to Austria-Hungary’s demands on </a:t>
            </a:r>
            <a:r>
              <a:rPr lang="en-US" dirty="0" smtClean="0">
                <a:cs typeface="Times New Roman" pitchFamily="18" charset="0"/>
              </a:rPr>
              <a:t>Serbia (protect fellow Slaves).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41989" name="Picture 5" descr="World20War20II20soldiers20tra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249488" cy="179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 Show of Arms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077200" cy="3962400"/>
          </a:xfrm>
        </p:spPr>
        <p:txBody>
          <a:bodyPr/>
          <a:lstStyle/>
          <a:p>
            <a:pPr lvl="1"/>
            <a:r>
              <a:rPr lang="en-US" dirty="0">
                <a:cs typeface="Times New Roman" pitchFamily="18" charset="0"/>
              </a:rPr>
              <a:t>On </a:t>
            </a:r>
            <a:r>
              <a:rPr lang="en-US" u="sng" dirty="0">
                <a:cs typeface="Times New Roman" pitchFamily="18" charset="0"/>
              </a:rPr>
              <a:t>July 28, 1914, Austria declared war on Serbia. 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u="sng" dirty="0" smtClean="0">
                <a:cs typeface="Times New Roman" pitchFamily="18" charset="0"/>
              </a:rPr>
              <a:t>Germany </a:t>
            </a:r>
            <a:r>
              <a:rPr lang="en-US" dirty="0">
                <a:cs typeface="Times New Roman" pitchFamily="18" charset="0"/>
              </a:rPr>
              <a:t>delivers an </a:t>
            </a:r>
            <a:r>
              <a:rPr lang="en-US" u="sng" dirty="0">
                <a:cs typeface="Times New Roman" pitchFamily="18" charset="0"/>
              </a:rPr>
              <a:t>ultimatum to Russia </a:t>
            </a:r>
            <a:r>
              <a:rPr lang="en-US" dirty="0">
                <a:cs typeface="Times New Roman" pitchFamily="18" charset="0"/>
              </a:rPr>
              <a:t>to stop mobilization and demands that France declare neutrality and give up its important </a:t>
            </a:r>
            <a:r>
              <a:rPr lang="en-US" dirty="0" smtClean="0">
                <a:cs typeface="Times New Roman" pitchFamily="18" charset="0"/>
              </a:rPr>
              <a:t>territory.</a:t>
            </a:r>
            <a:endParaRPr lang="en-US" dirty="0">
              <a:cs typeface="Times New Roman" pitchFamily="18" charset="0"/>
            </a:endParaRPr>
          </a:p>
          <a:p>
            <a:pPr lvl="1"/>
            <a:endParaRPr lang="en-US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 Show of Arms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77200" cy="4495800"/>
          </a:xfrm>
        </p:spPr>
        <p:txBody>
          <a:bodyPr/>
          <a:lstStyle/>
          <a:p>
            <a:pPr lvl="1"/>
            <a:endParaRPr lang="en-US" sz="2400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Russia</a:t>
            </a:r>
            <a:r>
              <a:rPr lang="en-US" dirty="0">
                <a:cs typeface="Times New Roman" pitchFamily="18" charset="0"/>
              </a:rPr>
              <a:t>, with the assurance of </a:t>
            </a:r>
            <a:r>
              <a:rPr lang="en-US" u="sng" dirty="0">
                <a:cs typeface="Times New Roman" pitchFamily="18" charset="0"/>
              </a:rPr>
              <a:t>French support</a:t>
            </a:r>
            <a:r>
              <a:rPr lang="en-US" dirty="0">
                <a:cs typeface="Times New Roman" pitchFamily="18" charset="0"/>
              </a:rPr>
              <a:t>, began to mobilize its army.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“</a:t>
            </a:r>
            <a:r>
              <a:rPr lang="en-US" dirty="0">
                <a:cs typeface="Times New Roman" pitchFamily="18" charset="0"/>
              </a:rPr>
              <a:t>The German Question” </a:t>
            </a:r>
            <a:r>
              <a:rPr lang="en-US" dirty="0" smtClean="0">
                <a:cs typeface="Times New Roman" pitchFamily="18" charset="0"/>
              </a:rPr>
              <a:t>(What would Germany do?) was </a:t>
            </a:r>
            <a:r>
              <a:rPr lang="en-US" dirty="0">
                <a:cs typeface="Times New Roman" pitchFamily="18" charset="0"/>
              </a:rPr>
              <a:t>about to be answered with a show of arms.</a:t>
            </a:r>
            <a:r>
              <a:rPr lang="en-US" dirty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/>
              <a:t>Questions to Ponder: Part 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4724400"/>
          </a:xfrm>
        </p:spPr>
        <p:txBody>
          <a:bodyPr/>
          <a:lstStyle/>
          <a:p>
            <a:r>
              <a:rPr lang="en-CA" sz="2400" dirty="0"/>
              <a:t>What is Nationalism?</a:t>
            </a:r>
          </a:p>
          <a:p>
            <a:endParaRPr lang="en-CA" sz="2400" dirty="0" smtClean="0"/>
          </a:p>
          <a:p>
            <a:r>
              <a:rPr lang="en-CA" sz="2400" dirty="0" smtClean="0"/>
              <a:t>What </a:t>
            </a:r>
            <a:r>
              <a:rPr lang="en-CA" sz="2400" dirty="0"/>
              <a:t>are the important qualities of a nation’s culture?</a:t>
            </a:r>
          </a:p>
          <a:p>
            <a:endParaRPr lang="en-CA" sz="2400" dirty="0" smtClean="0"/>
          </a:p>
          <a:p>
            <a:r>
              <a:rPr lang="en-CA" sz="2400" dirty="0" smtClean="0"/>
              <a:t>What </a:t>
            </a:r>
            <a:r>
              <a:rPr lang="en-CA" sz="2400" dirty="0"/>
              <a:t>is Imperialism?</a:t>
            </a:r>
          </a:p>
          <a:p>
            <a:endParaRPr lang="en-CA" sz="2400" dirty="0" smtClean="0"/>
          </a:p>
          <a:p>
            <a:r>
              <a:rPr lang="en-CA" sz="2400" dirty="0" smtClean="0"/>
              <a:t>Western </a:t>
            </a:r>
            <a:r>
              <a:rPr lang="en-CA" sz="2400" dirty="0"/>
              <a:t>European countries colonized what two countries in the second half of the 19</a:t>
            </a:r>
            <a:r>
              <a:rPr lang="en-CA" sz="2400" baseline="30000" dirty="0"/>
              <a:t>th</a:t>
            </a:r>
            <a:r>
              <a:rPr lang="en-CA" sz="2400" dirty="0"/>
              <a:t> Century?</a:t>
            </a:r>
          </a:p>
          <a:p>
            <a:endParaRPr lang="en-CA" sz="2400" dirty="0" smtClean="0"/>
          </a:p>
          <a:p>
            <a:r>
              <a:rPr lang="en-CA" sz="2400" dirty="0" smtClean="0"/>
              <a:t>Why </a:t>
            </a:r>
            <a:r>
              <a:rPr lang="en-CA" sz="2400" dirty="0"/>
              <a:t>did Western European countries and the USA desire to create colonies?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The </a:t>
            </a:r>
            <a:r>
              <a:rPr lang="en-US" b="1" dirty="0" err="1">
                <a:cs typeface="Times New Roman" pitchFamily="18" charset="0"/>
              </a:rPr>
              <a:t>Schlieffen</a:t>
            </a:r>
            <a:r>
              <a:rPr lang="en-US" b="1" dirty="0">
                <a:cs typeface="Times New Roman" pitchFamily="18" charset="0"/>
              </a:rPr>
              <a:t> Plan</a:t>
            </a:r>
            <a:r>
              <a:rPr lang="en-US" b="1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001000" cy="4191000"/>
          </a:xfrm>
        </p:spPr>
        <p:txBody>
          <a:bodyPr/>
          <a:lstStyle/>
          <a:p>
            <a:r>
              <a:rPr lang="en-US" sz="2800" dirty="0" smtClean="0">
                <a:cs typeface="Times New Roman" pitchFamily="18" charset="0"/>
              </a:rPr>
              <a:t>German </a:t>
            </a:r>
            <a:r>
              <a:rPr lang="en-US" sz="2800" dirty="0">
                <a:cs typeface="Times New Roman" pitchFamily="18" charset="0"/>
              </a:rPr>
              <a:t>plan to </a:t>
            </a:r>
            <a:r>
              <a:rPr lang="en-US" sz="2800" u="sng" dirty="0">
                <a:cs typeface="Times New Roman" pitchFamily="18" charset="0"/>
              </a:rPr>
              <a:t>avoid a war on two fronts</a:t>
            </a:r>
            <a:r>
              <a:rPr lang="en-US" sz="2800" dirty="0">
                <a:cs typeface="Times New Roman" pitchFamily="18" charset="0"/>
              </a:rPr>
              <a:t>:</a:t>
            </a:r>
          </a:p>
          <a:p>
            <a:pPr lvl="1"/>
            <a:r>
              <a:rPr lang="en-US" u="sng" dirty="0">
                <a:cs typeface="Times New Roman" pitchFamily="18" charset="0"/>
              </a:rPr>
              <a:t>Russia</a:t>
            </a:r>
            <a:r>
              <a:rPr lang="en-US" dirty="0">
                <a:cs typeface="Times New Roman" pitchFamily="18" charset="0"/>
              </a:rPr>
              <a:t> in the East (The </a:t>
            </a:r>
            <a:r>
              <a:rPr lang="en-US" u="sng" dirty="0">
                <a:cs typeface="Times New Roman" pitchFamily="18" charset="0"/>
              </a:rPr>
              <a:t>Eastern Front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lvl="1"/>
            <a:r>
              <a:rPr lang="en-US" u="sng" dirty="0">
                <a:cs typeface="Times New Roman" pitchFamily="18" charset="0"/>
              </a:rPr>
              <a:t>France</a:t>
            </a:r>
            <a:r>
              <a:rPr lang="en-US" dirty="0">
                <a:cs typeface="Times New Roman" pitchFamily="18" charset="0"/>
              </a:rPr>
              <a:t> in the West (The </a:t>
            </a:r>
            <a:r>
              <a:rPr lang="en-US" u="sng" dirty="0">
                <a:cs typeface="Times New Roman" pitchFamily="18" charset="0"/>
              </a:rPr>
              <a:t>Western Front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r>
              <a:rPr lang="en-US" sz="2800" dirty="0">
                <a:cs typeface="Times New Roman" pitchFamily="18" charset="0"/>
              </a:rPr>
              <a:t>The plan was to </a:t>
            </a:r>
            <a:r>
              <a:rPr lang="en-US" sz="2800" u="sng" dirty="0">
                <a:cs typeface="Times New Roman" pitchFamily="18" charset="0"/>
              </a:rPr>
              <a:t>attack/defeat France first </a:t>
            </a:r>
            <a:r>
              <a:rPr lang="en-US" sz="2800" dirty="0">
                <a:cs typeface="Times New Roman" pitchFamily="18" charset="0"/>
              </a:rPr>
              <a:t>and knock them out of the war, then concentrate on Russia in the East</a:t>
            </a:r>
          </a:p>
        </p:txBody>
      </p:sp>
      <p:pic>
        <p:nvPicPr>
          <p:cNvPr id="17415" name="Picture 7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69988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Plan </a:t>
            </a:r>
            <a:r>
              <a:rPr lang="en-CA" b="1" dirty="0" smtClean="0"/>
              <a:t>(in </a:t>
            </a:r>
            <a:r>
              <a:rPr lang="en-CA" b="1" dirty="0"/>
              <a:t>action)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4648200"/>
          </a:xfrm>
        </p:spPr>
        <p:txBody>
          <a:bodyPr/>
          <a:lstStyle/>
          <a:p>
            <a:pPr lvl="1"/>
            <a:r>
              <a:rPr lang="en-US" u="sng" dirty="0">
                <a:cs typeface="Times New Roman" pitchFamily="18" charset="0"/>
              </a:rPr>
              <a:t>Smash France </a:t>
            </a:r>
            <a:r>
              <a:rPr lang="en-US" dirty="0">
                <a:cs typeface="Times New Roman" pitchFamily="18" charset="0"/>
              </a:rPr>
              <a:t>in 30 days before Russia could respond with troops.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u="sng" dirty="0" smtClean="0">
                <a:cs typeface="Times New Roman" pitchFamily="18" charset="0"/>
              </a:rPr>
              <a:t>Go </a:t>
            </a:r>
            <a:r>
              <a:rPr lang="en-US" u="sng" dirty="0">
                <a:cs typeface="Times New Roman" pitchFamily="18" charset="0"/>
              </a:rPr>
              <a:t>through </a:t>
            </a:r>
            <a:r>
              <a:rPr lang="en-US" u="sng" dirty="0" smtClean="0">
                <a:cs typeface="Times New Roman" pitchFamily="18" charset="0"/>
              </a:rPr>
              <a:t>neutral Belgium </a:t>
            </a:r>
            <a:r>
              <a:rPr lang="en-US" dirty="0">
                <a:cs typeface="Times New Roman" pitchFamily="18" charset="0"/>
              </a:rPr>
              <a:t>to surround French troops, defeat the French and then rush to Poland front on the German rail system to face Russia.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Once </a:t>
            </a:r>
            <a:r>
              <a:rPr lang="en-US" u="sng" dirty="0">
                <a:cs typeface="Times New Roman" pitchFamily="18" charset="0"/>
              </a:rPr>
              <a:t>Russia began to mobilize</a:t>
            </a:r>
            <a:r>
              <a:rPr lang="en-US" dirty="0">
                <a:cs typeface="Times New Roman" pitchFamily="18" charset="0"/>
              </a:rPr>
              <a:t>, Germany </a:t>
            </a:r>
            <a:r>
              <a:rPr lang="en-US" u="sng" dirty="0">
                <a:cs typeface="Times New Roman" pitchFamily="18" charset="0"/>
              </a:rPr>
              <a:t>had to attack France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schlieff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000"/>
            <a:ext cx="7030985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Why it did not </a:t>
            </a:r>
            <a:r>
              <a:rPr lang="en-CA" b="1" dirty="0" smtClean="0"/>
              <a:t>work (1)</a:t>
            </a:r>
            <a:endParaRPr lang="en-CA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696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/>
              <a:t>With the invasion of Belgium, </a:t>
            </a:r>
            <a:r>
              <a:rPr lang="en-CA" sz="2800" u="sng" dirty="0" smtClean="0"/>
              <a:t>Britain responded</a:t>
            </a:r>
            <a:r>
              <a:rPr lang="en-CA" sz="2800" dirty="0" smtClean="0"/>
              <a:t> because of </a:t>
            </a:r>
            <a:r>
              <a:rPr lang="en-CA" sz="2800" u="sng" dirty="0" smtClean="0"/>
              <a:t>long-standing agreement </a:t>
            </a:r>
            <a:r>
              <a:rPr lang="en-CA" sz="2800" dirty="0" smtClean="0"/>
              <a:t>to protect Belgium and sent </a:t>
            </a:r>
            <a:r>
              <a:rPr lang="en-CA" sz="2800" dirty="0"/>
              <a:t>over 100,000 well-trained men.</a:t>
            </a:r>
          </a:p>
          <a:p>
            <a:pPr>
              <a:lnSpc>
                <a:spcPct val="90000"/>
              </a:lnSpc>
            </a:pPr>
            <a:endParaRPr lang="en-CA" sz="2800" dirty="0" smtClean="0"/>
          </a:p>
          <a:p>
            <a:pPr>
              <a:lnSpc>
                <a:spcPct val="90000"/>
              </a:lnSpc>
            </a:pPr>
            <a:r>
              <a:rPr lang="en-CA" sz="2800" dirty="0" smtClean="0"/>
              <a:t>This </a:t>
            </a:r>
            <a:r>
              <a:rPr lang="en-CA" sz="2800" u="sng" dirty="0"/>
              <a:t>delayed Germany’s advance </a:t>
            </a:r>
            <a:r>
              <a:rPr lang="en-CA" sz="2800" dirty="0"/>
              <a:t>on the Western Front, enabling the French to bring in further reinforcements.</a:t>
            </a:r>
          </a:p>
          <a:p>
            <a:pPr>
              <a:lnSpc>
                <a:spcPct val="90000"/>
              </a:lnSpc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Why it did not </a:t>
            </a:r>
            <a:r>
              <a:rPr lang="en-CA" b="1" dirty="0" smtClean="0"/>
              <a:t>work (2)</a:t>
            </a:r>
            <a:endParaRPr lang="en-CA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CA" sz="2800" dirty="0" smtClean="0"/>
          </a:p>
          <a:p>
            <a:pPr>
              <a:lnSpc>
                <a:spcPct val="90000"/>
              </a:lnSpc>
            </a:pPr>
            <a:r>
              <a:rPr lang="en-CA" sz="2800" dirty="0" smtClean="0"/>
              <a:t>The </a:t>
            </a:r>
            <a:r>
              <a:rPr lang="en-CA" sz="2800" u="sng" dirty="0"/>
              <a:t>Western Front </a:t>
            </a:r>
            <a:r>
              <a:rPr lang="en-CA" sz="2800" dirty="0"/>
              <a:t>became a </a:t>
            </a:r>
            <a:r>
              <a:rPr lang="en-CA" sz="2800" u="sng" dirty="0"/>
              <a:t>static war</a:t>
            </a:r>
            <a:r>
              <a:rPr lang="en-CA" sz="2800" dirty="0"/>
              <a:t>, with troops in trenches (</a:t>
            </a:r>
            <a:r>
              <a:rPr lang="en-CA" sz="2800" u="sng" dirty="0"/>
              <a:t>trench warfare</a:t>
            </a:r>
            <a:r>
              <a:rPr lang="en-CA" sz="2800" dirty="0"/>
              <a:t>) for the remainder of WWI</a:t>
            </a:r>
            <a:r>
              <a:rPr lang="en-CA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CA" sz="2800" dirty="0" smtClean="0"/>
          </a:p>
          <a:p>
            <a:pPr>
              <a:lnSpc>
                <a:spcPct val="90000"/>
              </a:lnSpc>
            </a:pPr>
            <a:r>
              <a:rPr lang="en-CA" sz="2800" dirty="0" smtClean="0"/>
              <a:t>In addition, </a:t>
            </a:r>
            <a:r>
              <a:rPr lang="en-CA" sz="2800" u="sng" dirty="0" smtClean="0"/>
              <a:t>Russian armies mobilized faster </a:t>
            </a:r>
            <a:r>
              <a:rPr lang="en-CA" sz="2800" dirty="0" smtClean="0"/>
              <a:t>than expected.</a:t>
            </a:r>
          </a:p>
          <a:p>
            <a:pPr>
              <a:lnSpc>
                <a:spcPct val="90000"/>
              </a:lnSpc>
            </a:pP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Why it did not work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84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CA" sz="2800" dirty="0" smtClean="0"/>
          </a:p>
          <a:p>
            <a:pPr>
              <a:lnSpc>
                <a:spcPct val="90000"/>
              </a:lnSpc>
            </a:pPr>
            <a:r>
              <a:rPr lang="en-CA" sz="2800" dirty="0" smtClean="0"/>
              <a:t>Germany now was in a war on two fronts.</a:t>
            </a:r>
          </a:p>
          <a:p>
            <a:pPr>
              <a:lnSpc>
                <a:spcPct val="90000"/>
              </a:lnSpc>
            </a:pPr>
            <a:endParaRPr lang="en-CA" sz="2800" dirty="0" smtClean="0"/>
          </a:p>
          <a:p>
            <a:pPr>
              <a:lnSpc>
                <a:spcPct val="90000"/>
              </a:lnSpc>
            </a:pPr>
            <a:r>
              <a:rPr lang="en-CA" sz="2800" u="sng" dirty="0" smtClean="0"/>
              <a:t>Question:</a:t>
            </a:r>
            <a:r>
              <a:rPr lang="en-CA" sz="2800" dirty="0" smtClean="0"/>
              <a:t>  </a:t>
            </a:r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r>
              <a:rPr lang="en-CA" dirty="0" smtClean="0"/>
              <a:t>How does this (a war on two fronts) make it more difficult for Germany to come out victorious?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World goes to War - World War </a:t>
            </a:r>
            <a:r>
              <a:rPr lang="en-US" b="1" dirty="0" smtClean="0"/>
              <a:t>I Begins</a:t>
            </a:r>
            <a:endParaRPr lang="en-US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848600" cy="4191000"/>
          </a:xfrm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Russia wanted to stop 15 days into the 30 day time </a:t>
            </a:r>
            <a:r>
              <a:rPr lang="en-US" sz="2800" dirty="0" smtClean="0">
                <a:cs typeface="Times New Roman" pitchFamily="18" charset="0"/>
              </a:rPr>
              <a:t>table but Germany </a:t>
            </a:r>
            <a:r>
              <a:rPr lang="en-US" sz="2800" dirty="0">
                <a:cs typeface="Times New Roman" pitchFamily="18" charset="0"/>
              </a:rPr>
              <a:t>did not want to risk it.</a:t>
            </a:r>
          </a:p>
          <a:p>
            <a:pPr>
              <a:buFont typeface="Wingdings" pitchFamily="2" charset="2"/>
              <a:buNone/>
            </a:pPr>
            <a:endParaRPr lang="en-US" sz="2800" dirty="0">
              <a:cs typeface="Times New Roman" pitchFamily="18" charset="0"/>
            </a:endParaRPr>
          </a:p>
          <a:p>
            <a:r>
              <a:rPr lang="en-US" sz="2800" dirty="0">
                <a:cs typeface="Times New Roman" pitchFamily="18" charset="0"/>
              </a:rPr>
              <a:t>On </a:t>
            </a:r>
            <a:r>
              <a:rPr lang="en-US" sz="2800" u="sng" dirty="0">
                <a:cs typeface="Times New Roman" pitchFamily="18" charset="0"/>
              </a:rPr>
              <a:t>August 1, 1914, Germany declared war on Russia </a:t>
            </a:r>
            <a:r>
              <a:rPr lang="en-US" sz="2800" dirty="0">
                <a:cs typeface="Times New Roman" pitchFamily="18" charset="0"/>
              </a:rPr>
              <a:t>and implemented the </a:t>
            </a:r>
            <a:r>
              <a:rPr lang="en-US" sz="2800" u="sng" dirty="0" err="1">
                <a:cs typeface="Times New Roman" pitchFamily="18" charset="0"/>
              </a:rPr>
              <a:t>Schlieffen</a:t>
            </a:r>
            <a:r>
              <a:rPr lang="en-US" sz="2800" u="sng" dirty="0">
                <a:cs typeface="Times New Roman" pitchFamily="18" charset="0"/>
              </a:rPr>
              <a:t> Plan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endParaRPr lang="en-US" sz="2800" dirty="0">
              <a:cs typeface="Times New Roman" pitchFamily="18" charset="0"/>
            </a:endParaRPr>
          </a:p>
          <a:p>
            <a:r>
              <a:rPr lang="en-US" sz="2800" dirty="0">
                <a:cs typeface="Times New Roman" pitchFamily="18" charset="0"/>
              </a:rPr>
              <a:t>The </a:t>
            </a:r>
            <a:r>
              <a:rPr lang="en-US" sz="2800" u="sng" dirty="0">
                <a:cs typeface="Times New Roman" pitchFamily="18" charset="0"/>
              </a:rPr>
              <a:t>invasion of  Belgium (August 4, 1914) </a:t>
            </a:r>
            <a:r>
              <a:rPr lang="en-US" sz="2800" dirty="0">
                <a:cs typeface="Times New Roman" pitchFamily="18" charset="0"/>
              </a:rPr>
              <a:t>by Germany brought Great Britain into the war.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War as Celebration</a:t>
            </a:r>
            <a:r>
              <a:rPr lang="en-US" b="1" dirty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001000" cy="4648200"/>
          </a:xfrm>
        </p:spPr>
        <p:txBody>
          <a:bodyPr/>
          <a:lstStyle/>
          <a:p>
            <a:r>
              <a:rPr lang="en-US" sz="2800" u="sng" dirty="0">
                <a:cs typeface="Times New Roman" pitchFamily="18" charset="0"/>
              </a:rPr>
              <a:t>News of war </a:t>
            </a:r>
            <a:r>
              <a:rPr lang="en-US" sz="2800" dirty="0">
                <a:cs typeface="Times New Roman" pitchFamily="18" charset="0"/>
              </a:rPr>
              <a:t>was greeted by most Europeans with </a:t>
            </a:r>
            <a:r>
              <a:rPr lang="en-US" sz="2800" u="sng" dirty="0">
                <a:cs typeface="Times New Roman" pitchFamily="18" charset="0"/>
              </a:rPr>
              <a:t>great enthusiasm </a:t>
            </a:r>
            <a:r>
              <a:rPr lang="en-US" sz="2800" dirty="0">
                <a:cs typeface="Times New Roman" pitchFamily="18" charset="0"/>
              </a:rPr>
              <a:t>and with outpourings of patriotism and nationalism.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People </a:t>
            </a:r>
            <a:r>
              <a:rPr lang="en-US" sz="2800" dirty="0">
                <a:cs typeface="Times New Roman" pitchFamily="18" charset="0"/>
              </a:rPr>
              <a:t>greeted WWI with enthusiasm because:</a:t>
            </a:r>
          </a:p>
          <a:p>
            <a:pPr lvl="1"/>
            <a:r>
              <a:rPr lang="en-US" dirty="0">
                <a:cs typeface="Times New Roman" pitchFamily="18" charset="0"/>
              </a:rPr>
              <a:t>War was </a:t>
            </a:r>
            <a:r>
              <a:rPr lang="en-US" dirty="0" smtClean="0">
                <a:cs typeface="Times New Roman" pitchFamily="18" charset="0"/>
              </a:rPr>
              <a:t>romanticized.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It was about adventure, heroes and </a:t>
            </a:r>
            <a:r>
              <a:rPr lang="en-US" dirty="0" smtClean="0">
                <a:cs typeface="Times New Roman" pitchFamily="18" charset="0"/>
              </a:rPr>
              <a:t>medals.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What death and defeat</a:t>
            </a:r>
            <a:r>
              <a:rPr lang="en-US" dirty="0" smtClean="0">
                <a:cs typeface="Times New Roman" pitchFamily="18" charset="0"/>
              </a:rPr>
              <a:t>???</a:t>
            </a:r>
            <a:endParaRPr lang="en-US" dirty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</p:txBody>
      </p:sp>
      <p:pic>
        <p:nvPicPr>
          <p:cNvPr id="20485" name="Picture 5" descr="wwi-unknown-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04800"/>
            <a:ext cx="2144713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/>
              <a:t>Questions to Ponder: Part II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4114800"/>
          </a:xfrm>
        </p:spPr>
        <p:txBody>
          <a:bodyPr/>
          <a:lstStyle/>
          <a:p>
            <a:r>
              <a:rPr lang="en-CA" sz="2400" dirty="0"/>
              <a:t>What is the significance of nationalism and imperialism in the world of 1919?</a:t>
            </a:r>
          </a:p>
          <a:p>
            <a:endParaRPr lang="en-CA" sz="2400" dirty="0" smtClean="0"/>
          </a:p>
          <a:p>
            <a:r>
              <a:rPr lang="en-CA" sz="2400" dirty="0" smtClean="0"/>
              <a:t>Why </a:t>
            </a:r>
            <a:r>
              <a:rPr lang="en-CA" sz="2400" dirty="0"/>
              <a:t>did some countries emerge from the 1900s as powerful nations while other parts of the world were unable to keep up?</a:t>
            </a:r>
          </a:p>
          <a:p>
            <a:endParaRPr lang="en-CA" sz="2400" dirty="0" smtClean="0"/>
          </a:p>
          <a:p>
            <a:r>
              <a:rPr lang="en-CA" sz="2400" dirty="0" smtClean="0"/>
              <a:t>How </a:t>
            </a:r>
            <a:r>
              <a:rPr lang="en-CA" sz="2400" dirty="0"/>
              <a:t>did industrialization and modernization pave the way for global conflict?</a:t>
            </a:r>
          </a:p>
          <a:p>
            <a:endParaRPr lang="en-CA" sz="2400" dirty="0" smtClean="0"/>
          </a:p>
          <a:p>
            <a:r>
              <a:rPr lang="en-CA" sz="2400" dirty="0" smtClean="0"/>
              <a:t>What </a:t>
            </a:r>
            <a:r>
              <a:rPr lang="en-CA" sz="2400" dirty="0"/>
              <a:t>were the main causes of WWI?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A Short War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1000" cy="5105400"/>
          </a:xfrm>
        </p:spPr>
        <p:txBody>
          <a:bodyPr/>
          <a:lstStyle/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In addition, everyone </a:t>
            </a:r>
            <a:r>
              <a:rPr lang="en-US" sz="2800" u="sng" dirty="0">
                <a:cs typeface="Times New Roman" pitchFamily="18" charset="0"/>
              </a:rPr>
              <a:t>believed that it would be a short war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6 </a:t>
            </a:r>
            <a:r>
              <a:rPr lang="en-US" dirty="0">
                <a:cs typeface="Times New Roman" pitchFamily="18" charset="0"/>
              </a:rPr>
              <a:t>weeks – over by </a:t>
            </a:r>
            <a:r>
              <a:rPr lang="en-US" dirty="0" smtClean="0">
                <a:cs typeface="Times New Roman" pitchFamily="18" charset="0"/>
              </a:rPr>
              <a:t>Christmas.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There were no recent wars that reminded people that wars take a long time.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20485" name="Picture 5" descr="wwi-unknown-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04800"/>
            <a:ext cx="2144713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Adventure and National Glory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696200" cy="3886200"/>
          </a:xfrm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For decades, </a:t>
            </a:r>
            <a:r>
              <a:rPr lang="en-US" sz="2800" u="sng" dirty="0">
                <a:cs typeface="Times New Roman" pitchFamily="18" charset="0"/>
              </a:rPr>
              <a:t>state-directed education </a:t>
            </a:r>
            <a:r>
              <a:rPr lang="en-US" sz="2800" dirty="0">
                <a:cs typeface="Times New Roman" pitchFamily="18" charset="0"/>
              </a:rPr>
              <a:t>had </a:t>
            </a:r>
            <a:r>
              <a:rPr lang="en-US" sz="2800" u="sng" dirty="0">
                <a:cs typeface="Times New Roman" pitchFamily="18" charset="0"/>
              </a:rPr>
              <a:t>indoctrinated youth </a:t>
            </a:r>
            <a:r>
              <a:rPr lang="en-US" sz="2800" dirty="0">
                <a:cs typeface="Times New Roman" pitchFamily="18" charset="0"/>
              </a:rPr>
              <a:t>with </a:t>
            </a:r>
            <a:r>
              <a:rPr lang="en-US" sz="2800" u="sng" dirty="0">
                <a:cs typeface="Times New Roman" pitchFamily="18" charset="0"/>
              </a:rPr>
              <a:t>nationalist </a:t>
            </a:r>
            <a:r>
              <a:rPr lang="en-US" sz="2800" dirty="0">
                <a:cs typeface="Times New Roman" pitchFamily="18" charset="0"/>
              </a:rPr>
              <a:t>attitudes, beliefs, and myths designed to promote social cohesion.</a:t>
            </a:r>
          </a:p>
          <a:p>
            <a:pPr>
              <a:buFont typeface="Wingdings" pitchFamily="2" charset="2"/>
              <a:buNone/>
            </a:pPr>
            <a:endParaRPr lang="en-US" sz="2800" dirty="0">
              <a:cs typeface="Times New Roman" pitchFamily="18" charset="0"/>
            </a:endParaRPr>
          </a:p>
          <a:p>
            <a:r>
              <a:rPr lang="en-US" sz="2800" dirty="0">
                <a:cs typeface="Times New Roman" pitchFamily="18" charset="0"/>
              </a:rPr>
              <a:t>Thus, Europe marched off to war with great joy, anticipating a great </a:t>
            </a:r>
            <a:r>
              <a:rPr lang="en-US" sz="2800" u="sng" dirty="0">
                <a:cs typeface="Times New Roman" pitchFamily="18" charset="0"/>
              </a:rPr>
              <a:t>adventure and national glory.</a:t>
            </a:r>
            <a:endParaRPr lang="en-US" sz="2800" u="sng" dirty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Stalemate (1) </a:t>
            </a:r>
            <a:endParaRPr 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The war quickly became a </a:t>
            </a:r>
            <a:r>
              <a:rPr lang="en-US" sz="2800" u="sng" dirty="0" smtClean="0">
                <a:cs typeface="Times New Roman" pitchFamily="18" charset="0"/>
              </a:rPr>
              <a:t>stalemate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u="sng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u="sng" dirty="0" smtClean="0">
                <a:cs typeface="Times New Roman" pitchFamily="18" charset="0"/>
              </a:rPr>
              <a:t>Trench </a:t>
            </a:r>
            <a:r>
              <a:rPr lang="en-US" sz="2800" u="sng" dirty="0">
                <a:cs typeface="Times New Roman" pitchFamily="18" charset="0"/>
              </a:rPr>
              <a:t>warfare </a:t>
            </a:r>
            <a:r>
              <a:rPr lang="en-US" sz="2800" dirty="0">
                <a:cs typeface="Times New Roman" pitchFamily="18" charset="0"/>
              </a:rPr>
              <a:t>led to this stalemate =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Defense was as strong or stronger than offense (military tactics had not kept up with military </a:t>
            </a:r>
            <a:r>
              <a:rPr lang="en-US" sz="2800" dirty="0" smtClean="0">
                <a:cs typeface="Times New Roman" pitchFamily="18" charset="0"/>
              </a:rPr>
              <a:t>technology).</a:t>
            </a:r>
          </a:p>
          <a:p>
            <a:pPr lvl="1">
              <a:lnSpc>
                <a:spcPct val="90000"/>
              </a:lnSpc>
            </a:pPr>
            <a:endParaRPr lang="en-US" u="sng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u="sng" dirty="0" smtClean="0">
                <a:cs typeface="Times New Roman" pitchFamily="18" charset="0"/>
              </a:rPr>
              <a:t>New </a:t>
            </a:r>
            <a:r>
              <a:rPr lang="en-US" u="sng" dirty="0">
                <a:cs typeface="Times New Roman" pitchFamily="18" charset="0"/>
              </a:rPr>
              <a:t>military technology </a:t>
            </a:r>
            <a:r>
              <a:rPr lang="en-US" dirty="0">
                <a:cs typeface="Times New Roman" pitchFamily="18" charset="0"/>
              </a:rPr>
              <a:t>(machine guns, aerial bombing, poison gas, flame throwers, land mines, armored </a:t>
            </a:r>
            <a:r>
              <a:rPr lang="en-US" dirty="0" smtClean="0">
                <a:cs typeface="Times New Roman" pitchFamily="18" charset="0"/>
              </a:rPr>
              <a:t>tanks).</a:t>
            </a:r>
          </a:p>
        </p:txBody>
      </p:sp>
      <p:pic>
        <p:nvPicPr>
          <p:cNvPr id="21509" name="Picture 5" descr="tren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343025" cy="179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Stalemate (2) </a:t>
            </a:r>
            <a:endParaRPr 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European </a:t>
            </a:r>
            <a:r>
              <a:rPr lang="en-US" sz="2800" dirty="0">
                <a:cs typeface="Times New Roman" pitchFamily="18" charset="0"/>
              </a:rPr>
              <a:t>armies had prepared only for </a:t>
            </a:r>
            <a:r>
              <a:rPr lang="en-US" sz="2800" u="sng" dirty="0">
                <a:cs typeface="Times New Roman" pitchFamily="18" charset="0"/>
              </a:rPr>
              <a:t>offensive</a:t>
            </a:r>
            <a:r>
              <a:rPr lang="en-US" sz="2800" dirty="0">
                <a:cs typeface="Times New Roman" pitchFamily="18" charset="0"/>
              </a:rPr>
              <a:t> warfare.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Throughout </a:t>
            </a:r>
            <a:r>
              <a:rPr lang="en-US" sz="2800" dirty="0">
                <a:cs typeface="Times New Roman" pitchFamily="18" charset="0"/>
              </a:rPr>
              <a:t>the war we would see armies go </a:t>
            </a:r>
            <a:r>
              <a:rPr lang="en-US" sz="2800" u="sng" dirty="0">
                <a:cs typeface="Times New Roman" pitchFamily="18" charset="0"/>
              </a:rPr>
              <a:t>“over the top” </a:t>
            </a:r>
            <a:r>
              <a:rPr lang="en-US" sz="2800" dirty="0">
                <a:cs typeface="Times New Roman" pitchFamily="18" charset="0"/>
              </a:rPr>
              <a:t>out of the trenches in an offensive.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The result was mass carnage with very little advancement. </a:t>
            </a:r>
          </a:p>
        </p:txBody>
      </p:sp>
      <p:pic>
        <p:nvPicPr>
          <p:cNvPr id="21509" name="Picture 5" descr="tren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343025" cy="179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-234-close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9144000" cy="35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0"/>
            <a:ext cx="7239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Static War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924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The Germans could not quickly secure victory over the </a:t>
            </a:r>
            <a:r>
              <a:rPr lang="en-US" sz="2800" dirty="0" smtClean="0">
                <a:cs typeface="Times New Roman" pitchFamily="18" charset="0"/>
              </a:rPr>
              <a:t>French.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This was due to the fact that the </a:t>
            </a:r>
            <a:r>
              <a:rPr lang="en-US" sz="2800" dirty="0">
                <a:cs typeface="Times New Roman" pitchFamily="18" charset="0"/>
              </a:rPr>
              <a:t>Russian army mobilized faster than anticipated and the </a:t>
            </a:r>
            <a:r>
              <a:rPr lang="en-US" sz="2800" u="sng" dirty="0">
                <a:cs typeface="Times New Roman" pitchFamily="18" charset="0"/>
              </a:rPr>
              <a:t>Germans had to divert troops to the Eastern Front.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Static War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924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The </a:t>
            </a:r>
            <a:r>
              <a:rPr lang="en-US" sz="2800" dirty="0">
                <a:cs typeface="Times New Roman" pitchFamily="18" charset="0"/>
              </a:rPr>
              <a:t>Germans had great success against the </a:t>
            </a:r>
            <a:r>
              <a:rPr lang="en-US" sz="2800" dirty="0" smtClean="0">
                <a:cs typeface="Times New Roman" pitchFamily="18" charset="0"/>
              </a:rPr>
              <a:t>Russians.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Yet, </a:t>
            </a:r>
            <a:r>
              <a:rPr lang="en-US" sz="2800" dirty="0">
                <a:cs typeface="Times New Roman" pitchFamily="18" charset="0"/>
              </a:rPr>
              <a:t>the </a:t>
            </a:r>
            <a:r>
              <a:rPr lang="en-US" sz="2800" u="sng" dirty="0">
                <a:cs typeface="Times New Roman" pitchFamily="18" charset="0"/>
              </a:rPr>
              <a:t>resources needed to fight on the Eastern Front ensured that the stalemate on the Western front would continue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The </a:t>
            </a:r>
            <a:r>
              <a:rPr lang="en-US" sz="2800" dirty="0">
                <a:cs typeface="Times New Roman" pitchFamily="18" charset="0"/>
              </a:rPr>
              <a:t>result was a </a:t>
            </a:r>
            <a:r>
              <a:rPr lang="en-US" sz="2800" u="sng" dirty="0">
                <a:cs typeface="Times New Roman" pitchFamily="18" charset="0"/>
              </a:rPr>
              <a:t>deadlock</a:t>
            </a:r>
            <a:r>
              <a:rPr lang="en-US" sz="2800" dirty="0">
                <a:cs typeface="Times New Roman" pitchFamily="18" charset="0"/>
              </a:rPr>
              <a:t> that neither side could break.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0"/>
            <a:ext cx="70104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Definitions: Part One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924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u="sng" dirty="0"/>
              <a:t>Nationalism</a:t>
            </a:r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r>
              <a:rPr lang="en-CA" dirty="0" smtClean="0"/>
              <a:t>A </a:t>
            </a:r>
            <a:r>
              <a:rPr lang="en-CA" b="1" dirty="0" smtClean="0"/>
              <a:t>patriotic </a:t>
            </a:r>
            <a:r>
              <a:rPr lang="en-CA" b="1" dirty="0"/>
              <a:t>loyalty </a:t>
            </a:r>
            <a:r>
              <a:rPr lang="en-CA" dirty="0"/>
              <a:t>among the people within a state resulting from common </a:t>
            </a:r>
            <a:r>
              <a:rPr lang="en-CA" b="1" dirty="0"/>
              <a:t>bonds of language, culture and tradition</a:t>
            </a:r>
            <a:r>
              <a:rPr lang="en-CA" dirty="0"/>
              <a:t>. </a:t>
            </a:r>
            <a:endParaRPr lang="en-CA" dirty="0" smtClean="0"/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r>
              <a:rPr lang="en-CA" dirty="0" smtClean="0"/>
              <a:t>Irrational </a:t>
            </a:r>
            <a:r>
              <a:rPr lang="en-CA" dirty="0"/>
              <a:t>gut feelings.</a:t>
            </a:r>
          </a:p>
          <a:p>
            <a:pPr>
              <a:lnSpc>
                <a:spcPct val="90000"/>
              </a:lnSpc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Empires </a:t>
            </a:r>
            <a:r>
              <a:rPr lang="en-US" b="1" dirty="0"/>
              <a:t>at War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u="sng" dirty="0"/>
              <a:t>horrors of war </a:t>
            </a:r>
            <a:r>
              <a:rPr lang="en-US" sz="2800" dirty="0" smtClean="0"/>
              <a:t>finally reached </a:t>
            </a:r>
            <a:r>
              <a:rPr lang="en-US" sz="2800" dirty="0"/>
              <a:t>across </a:t>
            </a:r>
            <a:r>
              <a:rPr lang="en-US" sz="2800" dirty="0" smtClean="0"/>
              <a:t>the continents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sprawling Ottoman Empire battled </a:t>
            </a:r>
            <a:r>
              <a:rPr lang="en-US" dirty="0" smtClean="0"/>
              <a:t>British and </a:t>
            </a:r>
            <a:r>
              <a:rPr lang="en-US" dirty="0"/>
              <a:t>Russian-led forces in Egypt, Iraq, and the Caucasus.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 </a:t>
            </a:r>
            <a:r>
              <a:rPr lang="en-US" dirty="0"/>
              <a:t>East Asia, Japan declared war on Germany and seized German possessions in China.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33797" name="Picture 5" descr="pic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1900238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Colonial </a:t>
            </a:r>
            <a:br>
              <a:rPr lang="en-US" b="1" dirty="0" smtClean="0"/>
            </a:br>
            <a:r>
              <a:rPr lang="en-US" b="1" dirty="0" smtClean="0"/>
              <a:t>Conscription</a:t>
            </a:r>
            <a:endParaRPr lang="en-US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British and French </a:t>
            </a:r>
            <a:r>
              <a:rPr lang="en-US" sz="2800" u="sng" dirty="0"/>
              <a:t>conscripted colonial subjects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India</a:t>
            </a:r>
            <a:r>
              <a:rPr lang="en-US" sz="2600" dirty="0"/>
              <a:t>: 1 million soldiers to </a:t>
            </a:r>
            <a:r>
              <a:rPr lang="en-US" sz="2600" dirty="0" smtClean="0"/>
              <a:t>Allies (60,000 </a:t>
            </a:r>
            <a:r>
              <a:rPr lang="en-US" sz="2600" dirty="0"/>
              <a:t>died</a:t>
            </a:r>
            <a:r>
              <a:rPr lang="en-US" sz="2600" dirty="0" smtClean="0"/>
              <a:t>).</a:t>
            </a:r>
            <a:endParaRPr lang="en-US" sz="2600" dirty="0"/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Africa</a:t>
            </a:r>
            <a:r>
              <a:rPr lang="en-US" sz="2600" dirty="0"/>
              <a:t>: more than 1 million soldiers, 3 million transported </a:t>
            </a:r>
            <a:r>
              <a:rPr lang="en-US" sz="2600" dirty="0" smtClean="0"/>
              <a:t>goods </a:t>
            </a:r>
            <a:r>
              <a:rPr lang="en-US" sz="2600" dirty="0"/>
              <a:t>(150,000 died</a:t>
            </a:r>
            <a:r>
              <a:rPr lang="en-US" sz="2600" dirty="0" smtClean="0"/>
              <a:t>).</a:t>
            </a:r>
            <a:endParaRPr lang="en-US" sz="2600" dirty="0"/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Australia</a:t>
            </a:r>
            <a:r>
              <a:rPr lang="en-US" sz="2600" dirty="0"/>
              <a:t>, New Zealand, and Canada: Over 1 million. </a:t>
            </a:r>
          </a:p>
        </p:txBody>
      </p:sp>
      <p:pic>
        <p:nvPicPr>
          <p:cNvPr id="33797" name="Picture 5" descr="pic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1900238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4054475" cy="1527175"/>
          </a:xfrm>
        </p:spPr>
        <p:txBody>
          <a:bodyPr/>
          <a:lstStyle/>
          <a:p>
            <a:r>
              <a:rPr lang="en-US" b="1" dirty="0">
                <a:cs typeface="Times New Roman" pitchFamily="18" charset="0"/>
              </a:rPr>
              <a:t>U.S.A.</a:t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Involvement</a:t>
            </a:r>
            <a:r>
              <a:rPr lang="en-US" b="1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077200" cy="4267200"/>
          </a:xfrm>
        </p:spPr>
        <p:txBody>
          <a:bodyPr/>
          <a:lstStyle/>
          <a:p>
            <a:r>
              <a:rPr lang="en-CA" sz="2800" u="sng" dirty="0"/>
              <a:t>USA </a:t>
            </a:r>
            <a:r>
              <a:rPr lang="en-CA" sz="2800" dirty="0"/>
              <a:t>declares war on Germany on </a:t>
            </a:r>
            <a:r>
              <a:rPr lang="en-CA" sz="2800" u="sng" dirty="0"/>
              <a:t>April 6, </a:t>
            </a:r>
            <a:r>
              <a:rPr lang="en-CA" sz="2800" u="sng" dirty="0" smtClean="0"/>
              <a:t>1917</a:t>
            </a:r>
            <a:r>
              <a:rPr lang="en-CA" sz="2800" dirty="0" smtClean="0"/>
              <a:t> = The USA joined  WWI for m</a:t>
            </a:r>
            <a:r>
              <a:rPr lang="en-US" sz="2800" dirty="0" smtClean="0">
                <a:cs typeface="Times New Roman" pitchFamily="18" charset="0"/>
              </a:rPr>
              <a:t>any </a:t>
            </a:r>
            <a:r>
              <a:rPr lang="en-US" sz="2800" dirty="0">
                <a:cs typeface="Times New Roman" pitchFamily="18" charset="0"/>
              </a:rPr>
              <a:t>reasons: </a:t>
            </a:r>
            <a:endParaRPr lang="en-US" sz="2800" dirty="0" smtClean="0">
              <a:cs typeface="Times New Roman" pitchFamily="18" charset="0"/>
            </a:endParaRP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Unrestricted </a:t>
            </a:r>
            <a:r>
              <a:rPr lang="en-US" dirty="0">
                <a:cs typeface="Times New Roman" pitchFamily="18" charset="0"/>
              </a:rPr>
              <a:t>submarine warfare </a:t>
            </a:r>
            <a:r>
              <a:rPr lang="en-US" dirty="0" smtClean="0">
                <a:cs typeface="Times New Roman" pitchFamily="18" charset="0"/>
              </a:rPr>
              <a:t>(RMS Lusitania = British Ocean liner sunk by German U-boats), </a:t>
            </a:r>
            <a:r>
              <a:rPr lang="en-US" dirty="0">
                <a:cs typeface="Times New Roman" pitchFamily="18" charset="0"/>
              </a:rPr>
              <a:t>Zimmerman </a:t>
            </a:r>
            <a:r>
              <a:rPr lang="en-US" dirty="0" smtClean="0">
                <a:cs typeface="Times New Roman" pitchFamily="18" charset="0"/>
              </a:rPr>
              <a:t>Telegram</a:t>
            </a:r>
            <a:r>
              <a:rPr lang="en-US" dirty="0">
                <a:cs typeface="Times New Roman" pitchFamily="18" charset="0"/>
              </a:rPr>
              <a:t>, British propaganda, the Russian </a:t>
            </a:r>
            <a:r>
              <a:rPr lang="en-US" dirty="0" smtClean="0">
                <a:cs typeface="Times New Roman" pitchFamily="18" charset="0"/>
              </a:rPr>
              <a:t>Revolutions.</a:t>
            </a:r>
            <a:endParaRPr lang="en-US" dirty="0">
              <a:cs typeface="Times New Roman" pitchFamily="18" charset="0"/>
            </a:endParaRPr>
          </a:p>
          <a:p>
            <a:endParaRPr lang="en-CA" sz="2800" dirty="0" smtClean="0"/>
          </a:p>
        </p:txBody>
      </p:sp>
      <p:pic>
        <p:nvPicPr>
          <p:cNvPr id="25604" name="Picture 4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111" y="0"/>
            <a:ext cx="3055889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4054475" cy="1527175"/>
          </a:xfrm>
        </p:spPr>
        <p:txBody>
          <a:bodyPr/>
          <a:lstStyle/>
          <a:p>
            <a:r>
              <a:rPr lang="en-US" b="1" dirty="0">
                <a:cs typeface="Times New Roman" pitchFamily="18" charset="0"/>
              </a:rPr>
              <a:t>U.S.A.</a:t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Involvement</a:t>
            </a:r>
            <a:r>
              <a:rPr lang="en-US" b="1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77200" cy="4495800"/>
          </a:xfrm>
        </p:spPr>
        <p:txBody>
          <a:bodyPr/>
          <a:lstStyle/>
          <a:p>
            <a:r>
              <a:rPr lang="en-CA" sz="2800" dirty="0" smtClean="0"/>
              <a:t>The </a:t>
            </a:r>
            <a:r>
              <a:rPr lang="en-CA" sz="2800" u="sng" dirty="0"/>
              <a:t>Zimmerman Telegram</a:t>
            </a:r>
            <a:r>
              <a:rPr lang="en-CA" sz="2800" dirty="0"/>
              <a:t> was </a:t>
            </a:r>
            <a:r>
              <a:rPr lang="en-CA" sz="2800" dirty="0" smtClean="0"/>
              <a:t>a main reason </a:t>
            </a:r>
            <a:r>
              <a:rPr lang="en-CA" sz="2800" dirty="0"/>
              <a:t>the USA entered the war</a:t>
            </a:r>
            <a:r>
              <a:rPr lang="en-CA" sz="2800" dirty="0" smtClean="0"/>
              <a:t>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Telegram </a:t>
            </a:r>
            <a:r>
              <a:rPr lang="en-CA" dirty="0"/>
              <a:t>was intercepted and decoded.</a:t>
            </a:r>
          </a:p>
          <a:p>
            <a:pPr lvl="1"/>
            <a:r>
              <a:rPr lang="en-CA" dirty="0"/>
              <a:t>Stated German support for Mexican claims to Arizona, Texas and New </a:t>
            </a:r>
            <a:r>
              <a:rPr lang="en-CA" dirty="0" smtClean="0"/>
              <a:t>Mexico.</a:t>
            </a:r>
            <a:endParaRPr lang="en-CA" dirty="0"/>
          </a:p>
          <a:p>
            <a:pPr lvl="1"/>
            <a:r>
              <a:rPr lang="en-CA" dirty="0"/>
              <a:t>Meant to be a diversion for the USA to keep them out of the war.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25604" name="Picture 4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111" y="0"/>
            <a:ext cx="3055889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USA vs. Germany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77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With America’s entry, the war was transformed (at least according to </a:t>
            </a:r>
            <a:r>
              <a:rPr lang="en-US" sz="2800" dirty="0" smtClean="0">
                <a:cs typeface="Times New Roman" pitchFamily="18" charset="0"/>
              </a:rPr>
              <a:t>President Woodrow </a:t>
            </a:r>
            <a:r>
              <a:rPr lang="en-US" sz="2800" dirty="0">
                <a:cs typeface="Times New Roman" pitchFamily="18" charset="0"/>
              </a:rPr>
              <a:t>Wilson) into a </a:t>
            </a:r>
            <a:r>
              <a:rPr lang="en-US" sz="2800" u="sng" dirty="0">
                <a:cs typeface="Times New Roman" pitchFamily="18" charset="0"/>
              </a:rPr>
              <a:t>moral crusade: an ideological conflict between democracy and </a:t>
            </a:r>
            <a:r>
              <a:rPr lang="en-US" sz="2800" u="sng" dirty="0" smtClean="0">
                <a:cs typeface="Times New Roman" pitchFamily="18" charset="0"/>
              </a:rPr>
              <a:t>autocracy </a:t>
            </a:r>
            <a:r>
              <a:rPr lang="en-US" sz="2800" dirty="0" smtClean="0">
                <a:cs typeface="Times New Roman" pitchFamily="18" charset="0"/>
              </a:rPr>
              <a:t>(government where </a:t>
            </a:r>
            <a:r>
              <a:rPr lang="en-CA" sz="2800" dirty="0" smtClean="0"/>
              <a:t>one person possesses unlimited power</a:t>
            </a:r>
            <a:r>
              <a:rPr lang="en-US" sz="2800" dirty="0" smtClean="0">
                <a:cs typeface="Times New Roman" pitchFamily="18" charset="0"/>
              </a:rPr>
              <a:t>).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Wilson </a:t>
            </a:r>
            <a:r>
              <a:rPr lang="en-US" dirty="0">
                <a:cs typeface="Times New Roman" pitchFamily="18" charset="0"/>
              </a:rPr>
              <a:t>had been able to claim </a:t>
            </a:r>
            <a:r>
              <a:rPr lang="en-US" dirty="0" smtClean="0">
                <a:cs typeface="Times New Roman" pitchFamily="18" charset="0"/>
              </a:rPr>
              <a:t>WWI as a moral crusade </a:t>
            </a:r>
            <a:r>
              <a:rPr lang="en-US" dirty="0">
                <a:cs typeface="Times New Roman" pitchFamily="18" charset="0"/>
              </a:rPr>
              <a:t>because of the </a:t>
            </a:r>
            <a:r>
              <a:rPr lang="en-US" dirty="0" smtClean="0">
                <a:cs typeface="Times New Roman" pitchFamily="18" charset="0"/>
              </a:rPr>
              <a:t>revolutions </a:t>
            </a:r>
            <a:r>
              <a:rPr lang="en-US" dirty="0">
                <a:cs typeface="Times New Roman" pitchFamily="18" charset="0"/>
              </a:rPr>
              <a:t>in </a:t>
            </a:r>
            <a:r>
              <a:rPr lang="en-US" dirty="0" smtClean="0">
                <a:cs typeface="Times New Roman" pitchFamily="18" charset="0"/>
              </a:rPr>
              <a:t>Russia (rise of communism).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USA vs. Germany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77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CA" sz="2400" dirty="0" smtClean="0"/>
          </a:p>
          <a:p>
            <a:pPr>
              <a:lnSpc>
                <a:spcPct val="90000"/>
              </a:lnSpc>
            </a:pPr>
            <a:r>
              <a:rPr lang="en-CA" sz="2800" u="sng" dirty="0" smtClean="0"/>
              <a:t>USA </a:t>
            </a:r>
            <a:r>
              <a:rPr lang="en-CA" sz="2800" u="sng" dirty="0"/>
              <a:t>entry </a:t>
            </a:r>
            <a:r>
              <a:rPr lang="en-CA" sz="2800" dirty="0"/>
              <a:t>into the war </a:t>
            </a:r>
            <a:r>
              <a:rPr lang="en-CA" sz="2800" u="sng" dirty="0"/>
              <a:t>guaranteed victory</a:t>
            </a:r>
            <a:r>
              <a:rPr lang="en-CA" sz="2800" dirty="0"/>
              <a:t> over </a:t>
            </a:r>
            <a:r>
              <a:rPr lang="en-CA" sz="2800" dirty="0" smtClean="0"/>
              <a:t>Germany:</a:t>
            </a:r>
            <a:endParaRPr lang="en-CA" sz="2800" dirty="0"/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r>
              <a:rPr lang="en-CA" dirty="0" smtClean="0"/>
              <a:t>Germany </a:t>
            </a:r>
            <a:r>
              <a:rPr lang="en-CA" dirty="0"/>
              <a:t>was tired from the war.</a:t>
            </a:r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r>
              <a:rPr lang="en-CA" dirty="0" smtClean="0"/>
              <a:t>Could </a:t>
            </a:r>
            <a:r>
              <a:rPr lang="en-CA" dirty="0"/>
              <a:t>not compete with the USA military might after four years of battle.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Treaty </a:t>
            </a:r>
            <a:br>
              <a:rPr lang="en-CA" b="1" dirty="0"/>
            </a:br>
            <a:r>
              <a:rPr lang="en-CA" b="1" dirty="0"/>
              <a:t>of Brest-Litovsk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0010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/>
              <a:t>The </a:t>
            </a:r>
            <a:r>
              <a:rPr lang="en-CA" sz="2800" u="sng" dirty="0" smtClean="0"/>
              <a:t>Treaty of Brest-Litovsk </a:t>
            </a:r>
            <a:r>
              <a:rPr lang="en-CA" sz="2800" u="sng" dirty="0"/>
              <a:t>was signed on March 3, 1918</a:t>
            </a:r>
            <a:r>
              <a:rPr lang="en-CA" sz="2800" dirty="0"/>
              <a:t> between </a:t>
            </a:r>
            <a:r>
              <a:rPr lang="en-CA" sz="2800" u="sng" dirty="0"/>
              <a:t>Germany and Russia.</a:t>
            </a:r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r>
              <a:rPr lang="en-CA" dirty="0" smtClean="0"/>
              <a:t>Russia </a:t>
            </a:r>
            <a:r>
              <a:rPr lang="en-CA" dirty="0"/>
              <a:t>was unable to sustain fighting because of the </a:t>
            </a:r>
            <a:r>
              <a:rPr lang="en-CA" u="sng" dirty="0"/>
              <a:t>Russian </a:t>
            </a:r>
            <a:r>
              <a:rPr lang="en-CA" u="sng" dirty="0" smtClean="0"/>
              <a:t>Revolution</a:t>
            </a:r>
            <a:r>
              <a:rPr lang="en-CA" dirty="0" smtClean="0"/>
              <a:t>.</a:t>
            </a:r>
            <a:endParaRPr lang="en-CA" dirty="0"/>
          </a:p>
          <a:p>
            <a:pPr lvl="1">
              <a:lnSpc>
                <a:spcPct val="90000"/>
              </a:lnSpc>
            </a:pPr>
            <a:endParaRPr lang="en-CA" sz="2600" dirty="0" smtClean="0"/>
          </a:p>
        </p:txBody>
      </p:sp>
      <p:pic>
        <p:nvPicPr>
          <p:cNvPr id="52229" name="Picture 5" descr="TreatyOf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266950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Treaty </a:t>
            </a:r>
            <a:br>
              <a:rPr lang="en-CA" b="1" dirty="0"/>
            </a:br>
            <a:r>
              <a:rPr lang="en-CA" b="1" dirty="0"/>
              <a:t>of Brest-Litovsk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47244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CA" sz="2600" dirty="0" smtClean="0"/>
          </a:p>
          <a:p>
            <a:pPr lvl="1">
              <a:lnSpc>
                <a:spcPct val="90000"/>
              </a:lnSpc>
            </a:pPr>
            <a:r>
              <a:rPr lang="en-CA" dirty="0" smtClean="0"/>
              <a:t>This treaty allowed </a:t>
            </a:r>
            <a:r>
              <a:rPr lang="en-CA" u="sng" dirty="0"/>
              <a:t>Russia to pull out</a:t>
            </a:r>
            <a:r>
              <a:rPr lang="en-CA" dirty="0"/>
              <a:t> of the war, but at a </a:t>
            </a:r>
            <a:r>
              <a:rPr lang="en-CA" u="sng" dirty="0"/>
              <a:t>huge cost </a:t>
            </a:r>
            <a:r>
              <a:rPr lang="en-CA" dirty="0"/>
              <a:t>to Russia:</a:t>
            </a:r>
          </a:p>
          <a:p>
            <a:pPr lvl="2">
              <a:lnSpc>
                <a:spcPct val="90000"/>
              </a:lnSpc>
            </a:pPr>
            <a:endParaRPr lang="en-CA" sz="2800" dirty="0" smtClean="0"/>
          </a:p>
          <a:p>
            <a:pPr lvl="2">
              <a:lnSpc>
                <a:spcPct val="90000"/>
              </a:lnSpc>
            </a:pPr>
            <a:r>
              <a:rPr lang="en-CA" sz="2800" u="sng" dirty="0" smtClean="0"/>
              <a:t>Payment</a:t>
            </a:r>
            <a:r>
              <a:rPr lang="en-CA" sz="2800" dirty="0" smtClean="0"/>
              <a:t> </a:t>
            </a:r>
            <a:r>
              <a:rPr lang="en-CA" sz="2800" dirty="0"/>
              <a:t>to Germany of 6 billion marks.</a:t>
            </a:r>
          </a:p>
          <a:p>
            <a:pPr lvl="2">
              <a:lnSpc>
                <a:spcPct val="90000"/>
              </a:lnSpc>
            </a:pPr>
            <a:endParaRPr lang="en-CA" sz="2800" dirty="0" smtClean="0"/>
          </a:p>
          <a:p>
            <a:pPr lvl="2">
              <a:lnSpc>
                <a:spcPct val="90000"/>
              </a:lnSpc>
            </a:pPr>
            <a:r>
              <a:rPr lang="en-CA" sz="2800" dirty="0" smtClean="0"/>
              <a:t>Surrender </a:t>
            </a:r>
            <a:r>
              <a:rPr lang="en-CA" sz="2800" dirty="0"/>
              <a:t>to all western non-Russian </a:t>
            </a:r>
            <a:r>
              <a:rPr lang="en-CA" sz="2800" u="sng" dirty="0" smtClean="0"/>
              <a:t>territories </a:t>
            </a:r>
            <a:r>
              <a:rPr lang="en-CA" sz="2800" dirty="0"/>
              <a:t>of the empire.</a:t>
            </a:r>
          </a:p>
          <a:p>
            <a:pPr lvl="2">
              <a:lnSpc>
                <a:spcPct val="90000"/>
              </a:lnSpc>
            </a:pPr>
            <a:endParaRPr lang="en-CA" sz="2800" dirty="0" smtClean="0"/>
          </a:p>
          <a:p>
            <a:pPr lvl="2">
              <a:lnSpc>
                <a:spcPct val="90000"/>
              </a:lnSpc>
            </a:pPr>
            <a:r>
              <a:rPr lang="en-CA" sz="2800" dirty="0" smtClean="0"/>
              <a:t>Russia </a:t>
            </a:r>
            <a:r>
              <a:rPr lang="en-CA" sz="2800" dirty="0"/>
              <a:t>lost large </a:t>
            </a:r>
            <a:r>
              <a:rPr lang="en-CA" sz="2800" u="sng" dirty="0"/>
              <a:t>population/major resources/factories.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CA" dirty="0"/>
          </a:p>
        </p:txBody>
      </p:sp>
      <p:pic>
        <p:nvPicPr>
          <p:cNvPr id="52229" name="Picture 5" descr="TreatyOf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266950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War of Attrition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848600" cy="4267200"/>
          </a:xfrm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With Russia out of the war, the Germans prepared for a decisive offensive before the U.S. could land sufficient troops in France to help the Allies.</a:t>
            </a:r>
          </a:p>
          <a:p>
            <a:pPr>
              <a:buFont typeface="Wingdings" pitchFamily="2" charset="2"/>
              <a:buNone/>
            </a:pP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War of Attrition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dirty="0">
              <a:cs typeface="Times New Roman" pitchFamily="18" charset="0"/>
            </a:endParaRPr>
          </a:p>
          <a:p>
            <a:r>
              <a:rPr lang="en-US" sz="2800" dirty="0">
                <a:cs typeface="Times New Roman" pitchFamily="18" charset="0"/>
              </a:rPr>
              <a:t>A </a:t>
            </a:r>
            <a:r>
              <a:rPr lang="en-US" sz="2800" u="sng" dirty="0">
                <a:cs typeface="Times New Roman" pitchFamily="18" charset="0"/>
              </a:rPr>
              <a:t>war of attrition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(</a:t>
            </a:r>
            <a:r>
              <a:rPr lang="en-US" sz="2800" dirty="0" smtClean="0"/>
              <a:t>grinding down/a decrease in numbers) </a:t>
            </a:r>
            <a:r>
              <a:rPr lang="en-US" sz="2800" dirty="0" smtClean="0">
                <a:cs typeface="Times New Roman" pitchFamily="18" charset="0"/>
              </a:rPr>
              <a:t>now </a:t>
            </a:r>
            <a:r>
              <a:rPr lang="en-US" sz="2800" dirty="0">
                <a:cs typeface="Times New Roman" pitchFamily="18" charset="0"/>
              </a:rPr>
              <a:t>favored the Allies, who could count on </a:t>
            </a:r>
            <a:r>
              <a:rPr lang="en-US" sz="2800" u="sng" dirty="0">
                <a:cs typeface="Times New Roman" pitchFamily="18" charset="0"/>
              </a:rPr>
              <a:t>American supplies and manpower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 lvl="1"/>
            <a:endParaRPr lang="en-US" sz="2600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Without </a:t>
            </a:r>
            <a:r>
              <a:rPr lang="en-US" dirty="0">
                <a:cs typeface="Times New Roman" pitchFamily="18" charset="0"/>
              </a:rPr>
              <a:t>an immediate and decisive victory, Germany could not win the war.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Definitions: Part </a:t>
            </a:r>
            <a:r>
              <a:rPr lang="en-CA" b="1" dirty="0" smtClean="0"/>
              <a:t>Two</a:t>
            </a:r>
            <a:endParaRPr lang="en-CA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924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u="sng" dirty="0" smtClean="0"/>
              <a:t>Militarism</a:t>
            </a:r>
            <a:endParaRPr lang="en-CA" u="sng" dirty="0"/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r>
              <a:rPr lang="en-CA" dirty="0" smtClean="0"/>
              <a:t>The </a:t>
            </a:r>
            <a:r>
              <a:rPr lang="en-CA" dirty="0"/>
              <a:t>belief or desire of a government or people that a country should maintain a </a:t>
            </a:r>
            <a:r>
              <a:rPr lang="en-CA" b="1" dirty="0"/>
              <a:t>strong military capability</a:t>
            </a:r>
            <a:r>
              <a:rPr lang="en-CA" dirty="0"/>
              <a:t> and be prepared to use it aggressively to </a:t>
            </a:r>
            <a:r>
              <a:rPr lang="en-CA" b="1" dirty="0"/>
              <a:t>defend or promote national interests.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Armistice, Abdication</a:t>
            </a:r>
            <a:br>
              <a:rPr lang="en-US" b="1" dirty="0" smtClean="0">
                <a:cs typeface="Times New Roman" pitchFamily="18" charset="0"/>
              </a:rPr>
            </a:br>
            <a:r>
              <a:rPr lang="en-US" b="1" dirty="0" smtClean="0">
                <a:cs typeface="Times New Roman" pitchFamily="18" charset="0"/>
              </a:rPr>
              <a:t>&amp; Democracy</a:t>
            </a:r>
            <a:endParaRPr lang="en-CA" b="1" dirty="0">
              <a:cs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382000" cy="4495800"/>
          </a:xfrm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The offensive failed. 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Fearing </a:t>
            </a:r>
            <a:r>
              <a:rPr lang="en-US" sz="2800" dirty="0">
                <a:cs typeface="Times New Roman" pitchFamily="18" charset="0"/>
              </a:rPr>
              <a:t>an Allied invasion of Germany, </a:t>
            </a:r>
            <a:r>
              <a:rPr lang="en-US" sz="2800" u="sng" dirty="0">
                <a:cs typeface="Times New Roman" pitchFamily="18" charset="0"/>
              </a:rPr>
              <a:t>Kaiser </a:t>
            </a:r>
            <a:r>
              <a:rPr lang="en-US" sz="2800" u="sng" dirty="0" smtClean="0">
                <a:cs typeface="Times New Roman" pitchFamily="18" charset="0"/>
              </a:rPr>
              <a:t>Wilhelm </a:t>
            </a:r>
            <a:r>
              <a:rPr lang="en-US" sz="2800" u="sng" dirty="0">
                <a:cs typeface="Times New Roman" pitchFamily="18" charset="0"/>
              </a:rPr>
              <a:t>II </a:t>
            </a:r>
            <a:r>
              <a:rPr lang="en-US" sz="2800" u="sng" dirty="0" smtClean="0">
                <a:cs typeface="Times New Roman" pitchFamily="18" charset="0"/>
              </a:rPr>
              <a:t>abdicated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and </a:t>
            </a:r>
            <a:r>
              <a:rPr lang="en-US" sz="2800" dirty="0" smtClean="0">
                <a:cs typeface="Times New Roman" pitchFamily="18" charset="0"/>
              </a:rPr>
              <a:t>fled </a:t>
            </a:r>
            <a:r>
              <a:rPr lang="en-US" sz="2800" dirty="0">
                <a:cs typeface="Times New Roman" pitchFamily="18" charset="0"/>
              </a:rPr>
              <a:t>to Holland. </a:t>
            </a:r>
            <a:endParaRPr lang="en-US" sz="2800" dirty="0" smtClean="0"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A new </a:t>
            </a:r>
            <a:r>
              <a:rPr lang="en-US" sz="2800" u="sng" dirty="0" smtClean="0">
                <a:cs typeface="Times New Roman" pitchFamily="18" charset="0"/>
              </a:rPr>
              <a:t>German Republic </a:t>
            </a:r>
            <a:r>
              <a:rPr lang="en-US" sz="2800" dirty="0" smtClean="0">
                <a:cs typeface="Times New Roman" pitchFamily="18" charset="0"/>
              </a:rPr>
              <a:t>is organized: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i="1" u="sng" dirty="0" smtClean="0">
                <a:cs typeface="Times New Roman" pitchFamily="18" charset="0"/>
              </a:rPr>
              <a:t>DEMOCRATIC</a:t>
            </a:r>
            <a:r>
              <a:rPr lang="en-US" u="sng" dirty="0" smtClean="0">
                <a:cs typeface="Times New Roman" pitchFamily="18" charset="0"/>
              </a:rPr>
              <a:t> Weimar Republic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endParaRPr lang="en-US" sz="2800" dirty="0"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53253" name="Picture 5" descr="KaiserBi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641475" cy="242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Armistice:</a:t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November 11, 1918</a:t>
            </a:r>
            <a:endParaRPr lang="en-CA" b="1" dirty="0">
              <a:cs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382000" cy="4419600"/>
          </a:xfrm>
        </p:spPr>
        <p:txBody>
          <a:bodyPr/>
          <a:lstStyle/>
          <a:p>
            <a:endParaRPr lang="en-US" sz="2800" dirty="0" smtClean="0">
              <a:cs typeface="Times New Roman" pitchFamily="18" charset="0"/>
            </a:endParaRPr>
          </a:p>
          <a:p>
            <a:endParaRPr lang="en-US" sz="2800" u="sng" dirty="0" smtClean="0">
              <a:cs typeface="Times New Roman" pitchFamily="18" charset="0"/>
            </a:endParaRPr>
          </a:p>
          <a:p>
            <a:pPr algn="ctr"/>
            <a:r>
              <a:rPr lang="en-US" sz="2800" u="sng" dirty="0" smtClean="0">
                <a:cs typeface="Times New Roman" pitchFamily="18" charset="0"/>
              </a:rPr>
              <a:t>Armistice was </a:t>
            </a:r>
            <a:r>
              <a:rPr lang="en-US" sz="2800" u="sng" dirty="0">
                <a:cs typeface="Times New Roman" pitchFamily="18" charset="0"/>
              </a:rPr>
              <a:t>signed on November 11, 1918</a:t>
            </a:r>
            <a:r>
              <a:rPr lang="en-US" sz="2800" dirty="0">
                <a:cs typeface="Times New Roman" pitchFamily="18" charset="0"/>
              </a:rPr>
              <a:t>, ending the hostilities.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nyt0425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000"/>
            <a:ext cx="9144000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In Flanders Fields and other poems page 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000"/>
            <a:ext cx="3905308" cy="6840000"/>
          </a:xfrm>
          <a:prstGeom prst="rect">
            <a:avLst/>
          </a:prstGeom>
          <a:noFill/>
        </p:spPr>
      </p:pic>
      <p:pic>
        <p:nvPicPr>
          <p:cNvPr id="1028" name="Picture 4" descr="File:In Flanders fields and other poems, handwritte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3750" y="18000"/>
            <a:ext cx="4830250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1600200"/>
            <a:ext cx="2741612" cy="4872038"/>
            <a:chOff x="336" y="1248"/>
            <a:chExt cx="1584" cy="2448"/>
          </a:xfrm>
        </p:grpSpPr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336" y="1248"/>
              <a:ext cx="1584" cy="2448"/>
            </a:xfrm>
            <a:prstGeom prst="rect">
              <a:avLst/>
            </a:prstGeom>
            <a:solidFill>
              <a:srgbClr val="33663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16" name="Text Box 8"/>
            <p:cNvSpPr txBox="1">
              <a:spLocks noChangeArrowheads="1"/>
            </p:cNvSpPr>
            <p:nvPr/>
          </p:nvSpPr>
          <p:spPr bwMode="auto">
            <a:xfrm>
              <a:off x="336" y="1296"/>
              <a:ext cx="1577" cy="2196"/>
            </a:xfrm>
            <a:prstGeom prst="rect">
              <a:avLst/>
            </a:prstGeom>
            <a:solidFill>
              <a:srgbClr val="33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FF99"/>
                  </a:solidFill>
                  <a:latin typeface="Verdana" pitchFamily="34" charset="0"/>
                </a:rPr>
                <a:t>Political</a:t>
              </a:r>
              <a:endParaRPr lang="en-US" sz="1600" dirty="0">
                <a:solidFill>
                  <a:srgbClr val="FFFF99"/>
                </a:solidFill>
                <a:latin typeface="Verdana" pitchFamily="34" charset="0"/>
              </a:endParaRPr>
            </a:p>
            <a:p>
              <a:pPr marL="342900" indent="-342900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solidFill>
                    <a:srgbClr val="FFFF99"/>
                  </a:solidFill>
                  <a:latin typeface="Verdana" pitchFamily="34" charset="0"/>
                </a:rPr>
                <a:t>The war led to the overthrow of monarchies in Russia, Austria-Hungary, Germany, and Turkey.</a:t>
              </a:r>
            </a:p>
            <a:p>
              <a:pPr marL="342900" indent="-342900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solidFill>
                    <a:srgbClr val="FFFF99"/>
                  </a:solidFill>
                  <a:latin typeface="Verdana" pitchFamily="34" charset="0"/>
                </a:rPr>
                <a:t>It contributed to the rise of the Bolsheviks to power in Russia in 1917.</a:t>
              </a:r>
            </a:p>
            <a:p>
              <a:pPr marL="342900" indent="-342900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solidFill>
                    <a:srgbClr val="FFFF99"/>
                  </a:solidFill>
                  <a:latin typeface="Verdana" pitchFamily="34" charset="0"/>
                </a:rPr>
                <a:t>It fanned the flames of revolts against colonialism in the Middle East and Southeast Asia.</a:t>
              </a:r>
              <a:endParaRPr lang="en-US" dirty="0">
                <a:latin typeface="Verdana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0" y="1600200"/>
            <a:ext cx="2741613" cy="4872038"/>
            <a:chOff x="2064" y="1152"/>
            <a:chExt cx="1808" cy="3069"/>
          </a:xfrm>
        </p:grpSpPr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2064" y="1152"/>
              <a:ext cx="1808" cy="3069"/>
            </a:xfrm>
            <a:prstGeom prst="rect">
              <a:avLst/>
            </a:prstGeom>
            <a:solidFill>
              <a:srgbClr val="6699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68619" name="Text Box 11"/>
            <p:cNvSpPr txBox="1">
              <a:spLocks noChangeArrowheads="1"/>
            </p:cNvSpPr>
            <p:nvPr/>
          </p:nvSpPr>
          <p:spPr bwMode="auto">
            <a:xfrm>
              <a:off x="2177" y="1206"/>
              <a:ext cx="1600" cy="3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FF99"/>
                  </a:solidFill>
                  <a:latin typeface="Verdana" pitchFamily="34" charset="0"/>
                </a:rPr>
                <a:t>Economic</a:t>
              </a:r>
            </a:p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solidFill>
                    <a:srgbClr val="FFFF99"/>
                  </a:solidFill>
                  <a:latin typeface="Verdana" pitchFamily="34" charset="0"/>
                </a:rPr>
                <a:t>WWI devastated European economies, giving the U.S. the economic lead.</a:t>
              </a:r>
            </a:p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solidFill>
                    <a:srgbClr val="FFFF99"/>
                  </a:solidFill>
                  <a:latin typeface="Verdana" pitchFamily="34" charset="0"/>
                </a:rPr>
                <a:t>The U.S. still faced problems such as inflation, which left people struggling to afford ordinary items.</a:t>
              </a:r>
            </a:p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solidFill>
                    <a:srgbClr val="FFFF99"/>
                  </a:solidFill>
                  <a:latin typeface="Verdana" pitchFamily="34" charset="0"/>
                </a:rPr>
                <a:t>Farmers, whose goods were less in demand than during the war, were hit hard.</a:t>
              </a:r>
              <a:endParaRPr lang="en-US" sz="1600" b="1" dirty="0">
                <a:solidFill>
                  <a:srgbClr val="FFFF99"/>
                </a:solidFill>
                <a:latin typeface="Verdana" pitchFamily="34" charset="0"/>
              </a:endParaRPr>
            </a:p>
          </p:txBody>
        </p:sp>
      </p:grpSp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431800"/>
            <a:ext cx="8077200" cy="711200"/>
          </a:xfrm>
        </p:spPr>
        <p:txBody>
          <a:bodyPr anchor="t"/>
          <a:lstStyle/>
          <a:p>
            <a:r>
              <a:rPr lang="en-US" sz="2400" dirty="0" smtClean="0"/>
              <a:t>	</a:t>
            </a:r>
            <a:r>
              <a:rPr lang="en-US" sz="2400" b="1" dirty="0" smtClean="0"/>
              <a:t>The </a:t>
            </a:r>
            <a:r>
              <a:rPr lang="en-US" sz="2400" b="1" dirty="0"/>
              <a:t>Impact of World War I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791200" y="1600200"/>
            <a:ext cx="2741612" cy="4872038"/>
            <a:chOff x="3504" y="1248"/>
            <a:chExt cx="1584" cy="2448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504" y="1248"/>
              <a:ext cx="1584" cy="2448"/>
              <a:chOff x="3504" y="1248"/>
              <a:chExt cx="1584" cy="2448"/>
            </a:xfrm>
          </p:grpSpPr>
          <p:sp>
            <p:nvSpPr>
              <p:cNvPr id="68626" name="Rectangle 18"/>
              <p:cNvSpPr>
                <a:spLocks noChangeArrowheads="1"/>
              </p:cNvSpPr>
              <p:nvPr/>
            </p:nvSpPr>
            <p:spPr bwMode="auto">
              <a:xfrm>
                <a:off x="3504" y="1248"/>
                <a:ext cx="1539" cy="2448"/>
              </a:xfrm>
              <a:prstGeom prst="rect">
                <a:avLst/>
              </a:prstGeom>
              <a:solidFill>
                <a:srgbClr val="336633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627" name="Text Box 19"/>
              <p:cNvSpPr txBox="1">
                <a:spLocks noChangeArrowheads="1"/>
              </p:cNvSpPr>
              <p:nvPr/>
            </p:nvSpPr>
            <p:spPr bwMode="auto">
              <a:xfrm>
                <a:off x="3504" y="1296"/>
                <a:ext cx="1584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>
                  <a:solidFill>
                    <a:srgbClr val="003300"/>
                  </a:solidFill>
                  <a:latin typeface="Verdana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>
                  <a:solidFill>
                    <a:srgbClr val="003300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68628" name="Rectangle 20"/>
            <p:cNvSpPr>
              <a:spLocks noChangeArrowheads="1"/>
            </p:cNvSpPr>
            <p:nvPr/>
          </p:nvSpPr>
          <p:spPr bwMode="auto">
            <a:xfrm>
              <a:off x="3552" y="1296"/>
              <a:ext cx="1392" cy="23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31775" indent="-2317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FFFF99"/>
                  </a:solidFill>
                  <a:latin typeface="Verdana" pitchFamily="34" charset="0"/>
                </a:rPr>
                <a:t>Social</a:t>
              </a:r>
              <a:endParaRPr lang="en-US" sz="1600" dirty="0">
                <a:solidFill>
                  <a:schemeClr val="folHlink"/>
                </a:solidFill>
                <a:latin typeface="Verdana" pitchFamily="34" charset="0"/>
              </a:endParaRPr>
            </a:p>
            <a:p>
              <a:pPr marL="231775" indent="-231775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solidFill>
                    <a:srgbClr val="FFFF99"/>
                  </a:solidFill>
                  <a:latin typeface="Verdana" pitchFamily="34" charset="0"/>
                </a:rPr>
                <a:t>The war killed 14 million people and left 7 million men disabled.</a:t>
              </a:r>
            </a:p>
            <a:p>
              <a:pPr marL="231775" indent="-231775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solidFill>
                    <a:srgbClr val="FFFF99"/>
                  </a:solidFill>
                  <a:latin typeface="Verdana" pitchFamily="34" charset="0"/>
                </a:rPr>
                <a:t>The war drew more than a million women into the U.S. workforce, which helped them pass the Nineteenth Amendment to get the vote.</a:t>
              </a:r>
            </a:p>
            <a:p>
              <a:pPr marL="231775" indent="-231775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solidFill>
                    <a:srgbClr val="FFFF99"/>
                  </a:solidFill>
                  <a:latin typeface="Verdana" pitchFamily="34" charset="0"/>
                </a:rPr>
                <a:t>It also encouraged African Americans to move to northern cities for factory work.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Cost of the </a:t>
            </a:r>
            <a:r>
              <a:rPr lang="en-US" b="1" dirty="0" smtClean="0">
                <a:cs typeface="Times New Roman" pitchFamily="18" charset="0"/>
              </a:rPr>
              <a:t>War: Human 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The war is likened to a </a:t>
            </a:r>
            <a:r>
              <a:rPr lang="en-US" sz="2800" u="sng" dirty="0">
                <a:cs typeface="Times New Roman" pitchFamily="18" charset="0"/>
              </a:rPr>
              <a:t>mass extermination </a:t>
            </a:r>
            <a:r>
              <a:rPr lang="en-US" sz="2800" dirty="0">
                <a:cs typeface="Times New Roman" pitchFamily="18" charset="0"/>
              </a:rPr>
              <a:t>of a generation </a:t>
            </a:r>
            <a:r>
              <a:rPr lang="en-US" sz="2800" u="sng" dirty="0">
                <a:cs typeface="Times New Roman" pitchFamily="18" charset="0"/>
              </a:rPr>
              <a:t>of youth.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u="sng" dirty="0" smtClean="0">
                <a:cs typeface="Times New Roman" pitchFamily="18" charset="0"/>
              </a:rPr>
              <a:t>15 </a:t>
            </a:r>
            <a:r>
              <a:rPr lang="en-US" sz="2800" u="sng" dirty="0">
                <a:cs typeface="Times New Roman" pitchFamily="18" charset="0"/>
              </a:rPr>
              <a:t>million people were killed</a:t>
            </a:r>
            <a:r>
              <a:rPr lang="en-US" sz="2800" dirty="0">
                <a:cs typeface="Times New Roman" pitchFamily="18" charset="0"/>
              </a:rPr>
              <a:t>: 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About </a:t>
            </a:r>
            <a:r>
              <a:rPr lang="en-US" dirty="0">
                <a:cs typeface="Times New Roman" pitchFamily="18" charset="0"/>
              </a:rPr>
              <a:t>1/3 of the soldiers that fought in the war were wounded.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1 </a:t>
            </a:r>
            <a:r>
              <a:rPr lang="en-US" dirty="0">
                <a:cs typeface="Times New Roman" pitchFamily="18" charset="0"/>
              </a:rPr>
              <a:t>in 3 were disabled.  </a:t>
            </a:r>
          </a:p>
          <a:p>
            <a:pPr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Cost of the </a:t>
            </a:r>
            <a:r>
              <a:rPr lang="en-US" b="1" dirty="0" smtClean="0">
                <a:cs typeface="Times New Roman" pitchFamily="18" charset="0"/>
              </a:rPr>
              <a:t>War: Economic 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The </a:t>
            </a:r>
            <a:r>
              <a:rPr lang="en-US" sz="2800" u="sng" dirty="0">
                <a:cs typeface="Times New Roman" pitchFamily="18" charset="0"/>
              </a:rPr>
              <a:t>economic cost </a:t>
            </a:r>
            <a:r>
              <a:rPr lang="en-US" sz="2800" dirty="0">
                <a:cs typeface="Times New Roman" pitchFamily="18" charset="0"/>
              </a:rPr>
              <a:t>was severe: 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Estimates </a:t>
            </a:r>
            <a:r>
              <a:rPr lang="en-US" dirty="0">
                <a:cs typeface="Times New Roman" pitchFamily="18" charset="0"/>
              </a:rPr>
              <a:t>put the damage at about 100 trillion modern U.S. dollars. 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European economy was left in shambles and the U.S. emerged as the dominant world economic power.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the_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560000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010400" cy="1527175"/>
          </a:xfrm>
        </p:spPr>
        <p:txBody>
          <a:bodyPr/>
          <a:lstStyle/>
          <a:p>
            <a:r>
              <a:rPr lang="en-US" b="1" dirty="0">
                <a:cs typeface="Times New Roman" pitchFamily="18" charset="0"/>
              </a:rPr>
              <a:t>The Spanish Flu (Influenza)1918</a:t>
            </a:r>
            <a:r>
              <a:rPr lang="en-US" b="1" dirty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153400" cy="3271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The </a:t>
            </a:r>
            <a:r>
              <a:rPr lang="en-US" sz="2800" u="sng" dirty="0" smtClean="0">
                <a:cs typeface="Times New Roman" pitchFamily="18" charset="0"/>
              </a:rPr>
              <a:t>Spanish Influenza</a:t>
            </a:r>
            <a:r>
              <a:rPr lang="en-US" sz="2800" dirty="0" smtClean="0">
                <a:cs typeface="Times New Roman" pitchFamily="18" charset="0"/>
              </a:rPr>
              <a:t> first struck </a:t>
            </a:r>
            <a:r>
              <a:rPr lang="en-US" sz="2800" dirty="0">
                <a:cs typeface="Times New Roman" pitchFamily="18" charset="0"/>
              </a:rPr>
              <a:t>in the trenches of the western front and then flourished when soldiers returned </a:t>
            </a:r>
            <a:r>
              <a:rPr lang="en-US" sz="2800" dirty="0" smtClean="0">
                <a:cs typeface="Times New Roman" pitchFamily="18" charset="0"/>
              </a:rPr>
              <a:t>home in1918.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It </a:t>
            </a:r>
            <a:r>
              <a:rPr lang="en-US" sz="2800" dirty="0">
                <a:cs typeface="Times New Roman" pitchFamily="18" charset="0"/>
              </a:rPr>
              <a:t>became the </a:t>
            </a:r>
            <a:r>
              <a:rPr lang="en-US" sz="2800" u="sng" dirty="0">
                <a:cs typeface="Times New Roman" pitchFamily="18" charset="0"/>
              </a:rPr>
              <a:t>greatest public health disaster of modern </a:t>
            </a:r>
            <a:r>
              <a:rPr lang="en-US" sz="2800" u="sng" dirty="0" smtClean="0">
                <a:cs typeface="Times New Roman" pitchFamily="18" charset="0"/>
              </a:rPr>
              <a:t>history.</a:t>
            </a:r>
            <a:endParaRPr lang="en-US" sz="2800" u="sng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010400" cy="1527175"/>
          </a:xfrm>
        </p:spPr>
        <p:txBody>
          <a:bodyPr/>
          <a:lstStyle/>
          <a:p>
            <a:r>
              <a:rPr lang="en-US" b="1" dirty="0">
                <a:cs typeface="Times New Roman" pitchFamily="18" charset="0"/>
              </a:rPr>
              <a:t>The </a:t>
            </a:r>
            <a:r>
              <a:rPr lang="en-US" b="1" dirty="0" smtClean="0">
                <a:cs typeface="Times New Roman" pitchFamily="18" charset="0"/>
              </a:rPr>
              <a:t>Pandemic Killed</a:t>
            </a:r>
            <a:endParaRPr lang="en-US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343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pandemic </a:t>
            </a:r>
            <a:r>
              <a:rPr lang="en-US" u="sng" dirty="0">
                <a:cs typeface="Times New Roman" pitchFamily="18" charset="0"/>
              </a:rPr>
              <a:t>killed between 22 and 30 million people </a:t>
            </a:r>
            <a:r>
              <a:rPr lang="en-US" dirty="0">
                <a:cs typeface="Times New Roman" pitchFamily="18" charset="0"/>
              </a:rPr>
              <a:t>worldwide, or roughly twice as many as had died during the </a:t>
            </a:r>
            <a:r>
              <a:rPr lang="en-US" dirty="0" smtClean="0">
                <a:cs typeface="Times New Roman" pitchFamily="18" charset="0"/>
              </a:rPr>
              <a:t>fighting.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In </a:t>
            </a:r>
            <a:r>
              <a:rPr lang="en-US" dirty="0">
                <a:cs typeface="Times New Roman" pitchFamily="18" charset="0"/>
              </a:rPr>
              <a:t>Spain, it killed roughly 40 percent of the population (8 million), thus giving it the name of the Spanish Influenza.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Definitions: Part </a:t>
            </a:r>
            <a:r>
              <a:rPr lang="en-CA" b="1" dirty="0" smtClean="0"/>
              <a:t>Three</a:t>
            </a:r>
            <a:endParaRPr lang="en-CA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924800" cy="4495800"/>
          </a:xfrm>
        </p:spPr>
        <p:txBody>
          <a:bodyPr/>
          <a:lstStyle/>
          <a:p>
            <a:r>
              <a:rPr lang="en-CA" u="sng" dirty="0"/>
              <a:t>Imperialism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The </a:t>
            </a:r>
            <a:r>
              <a:rPr lang="en-CA" dirty="0"/>
              <a:t>act of </a:t>
            </a:r>
            <a:r>
              <a:rPr lang="en-CA" b="1" dirty="0"/>
              <a:t>one country acquiring dominance of another</a:t>
            </a:r>
            <a:r>
              <a:rPr lang="en-CA" dirty="0"/>
              <a:t> country or region. </a:t>
            </a:r>
            <a:endParaRPr lang="en-CA" dirty="0" smtClean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Basically</a:t>
            </a:r>
            <a:r>
              <a:rPr lang="en-CA" dirty="0"/>
              <a:t>, industrial nations taking advantage </a:t>
            </a:r>
            <a:r>
              <a:rPr lang="en-CA" b="1" dirty="0"/>
              <a:t>economically and militarily </a:t>
            </a:r>
            <a:r>
              <a:rPr lang="en-CA" dirty="0"/>
              <a:t>over weaker ones.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010400" cy="1527175"/>
          </a:xfrm>
        </p:spPr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Unsurpassed Death</a:t>
            </a:r>
            <a:endParaRPr lang="en-US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382000" cy="4419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British </a:t>
            </a:r>
            <a:r>
              <a:rPr lang="en-US" dirty="0">
                <a:cs typeface="Times New Roman" pitchFamily="18" charset="0"/>
              </a:rPr>
              <a:t>colonial troops carried it to India where it killed 12 million. 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No </a:t>
            </a:r>
            <a:r>
              <a:rPr lang="en-US" dirty="0">
                <a:cs typeface="Times New Roman" pitchFamily="18" charset="0"/>
              </a:rPr>
              <a:t>disease, plague, war, famine, or natural catastrophe in world history had killed so many people in such a short time.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8000"/>
            <a:ext cx="7479023" cy="6840000"/>
          </a:xfrm>
          <a:noFill/>
          <a:ln/>
        </p:spPr>
      </p:pic>
      <p:pic>
        <p:nvPicPr>
          <p:cNvPr id="32772" name="Picture 4" descr="spanish-influe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27752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WWI: Some Films Etc.</a:t>
            </a:r>
            <a:endParaRPr lang="en-CA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5105400"/>
          </a:xfrm>
        </p:spPr>
        <p:txBody>
          <a:bodyPr/>
          <a:lstStyle/>
          <a:p>
            <a:r>
              <a:rPr lang="en-CA" sz="2400" dirty="0" smtClean="0"/>
              <a:t>All Quiet on the Western Front (1930/1979)</a:t>
            </a:r>
          </a:p>
          <a:p>
            <a:endParaRPr lang="en-CA" sz="2400" dirty="0" smtClean="0"/>
          </a:p>
          <a:p>
            <a:r>
              <a:rPr lang="en-CA" sz="2400" dirty="0" smtClean="0"/>
              <a:t>Lawrence of Arabia (1962) </a:t>
            </a:r>
          </a:p>
          <a:p>
            <a:endParaRPr lang="de-DE" sz="2400" dirty="0" smtClean="0"/>
          </a:p>
          <a:p>
            <a:r>
              <a:rPr lang="de-DE" sz="2400" dirty="0" smtClean="0"/>
              <a:t>Von Richthofen and Brown (1971) </a:t>
            </a:r>
          </a:p>
          <a:p>
            <a:endParaRPr lang="en-CA" sz="2400" dirty="0" smtClean="0"/>
          </a:p>
          <a:p>
            <a:r>
              <a:rPr lang="en-CA" sz="2400" dirty="0" smtClean="0"/>
              <a:t>In Love and War (1996)</a:t>
            </a:r>
          </a:p>
          <a:p>
            <a:endParaRPr lang="en-CA" sz="2400" dirty="0" smtClean="0"/>
          </a:p>
          <a:p>
            <a:r>
              <a:rPr lang="en-CA" sz="2400" dirty="0" smtClean="0"/>
              <a:t>The Trench (1999)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495800" cy="5105400"/>
          </a:xfrm>
        </p:spPr>
        <p:txBody>
          <a:bodyPr/>
          <a:lstStyle/>
          <a:p>
            <a:r>
              <a:rPr lang="en-CA" sz="2400" dirty="0" smtClean="0"/>
              <a:t>A Very Long Engagement (2004)</a:t>
            </a:r>
          </a:p>
          <a:p>
            <a:endParaRPr lang="en-CA" sz="2400" dirty="0" smtClean="0"/>
          </a:p>
          <a:p>
            <a:r>
              <a:rPr lang="en-CA" sz="2400" dirty="0" smtClean="0"/>
              <a:t>Gallipoli (1981/2005)</a:t>
            </a:r>
          </a:p>
          <a:p>
            <a:endParaRPr lang="en-CA" sz="2400" dirty="0" smtClean="0"/>
          </a:p>
          <a:p>
            <a:r>
              <a:rPr lang="en-CA" sz="2400" dirty="0" err="1" smtClean="0"/>
              <a:t>Passchendaele</a:t>
            </a:r>
            <a:r>
              <a:rPr lang="en-CA" sz="2400" dirty="0" smtClean="0"/>
              <a:t> (2008)</a:t>
            </a:r>
          </a:p>
          <a:p>
            <a:endParaRPr lang="en-CA" sz="2400" dirty="0" smtClean="0"/>
          </a:p>
          <a:p>
            <a:r>
              <a:rPr lang="en-CA" sz="2400" dirty="0" smtClean="0"/>
              <a:t>The Red Baron (biopic; 2008)</a:t>
            </a:r>
          </a:p>
          <a:p>
            <a:endParaRPr lang="en-CA" sz="2400" dirty="0" smtClean="0"/>
          </a:p>
          <a:p>
            <a:r>
              <a:rPr lang="en-CA" sz="2400" dirty="0" smtClean="0"/>
              <a:t>Beneath Hill 60 (2010)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Definitions: Part </a:t>
            </a:r>
            <a:r>
              <a:rPr lang="en-CA" b="1" dirty="0" smtClean="0"/>
              <a:t>Four</a:t>
            </a:r>
            <a:endParaRPr lang="en-CA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305800" cy="5105400"/>
          </a:xfrm>
        </p:spPr>
        <p:txBody>
          <a:bodyPr/>
          <a:lstStyle/>
          <a:p>
            <a:r>
              <a:rPr lang="en-CA" u="sng" dirty="0"/>
              <a:t>Colonialism</a:t>
            </a:r>
          </a:p>
          <a:p>
            <a:pPr lvl="1"/>
            <a:endParaRPr lang="en-CA" sz="2400" dirty="0" smtClean="0"/>
          </a:p>
          <a:p>
            <a:pPr lvl="1"/>
            <a:r>
              <a:rPr lang="en-CA" dirty="0" smtClean="0"/>
              <a:t>Is </a:t>
            </a:r>
            <a:r>
              <a:rPr lang="en-CA" dirty="0"/>
              <a:t>the </a:t>
            </a:r>
            <a:r>
              <a:rPr lang="en-CA" b="1" dirty="0"/>
              <a:t>building and maintaining of the colonies</a:t>
            </a:r>
            <a:r>
              <a:rPr lang="en-CA" dirty="0"/>
              <a:t> </a:t>
            </a:r>
            <a:r>
              <a:rPr lang="en-CA" b="1" dirty="0"/>
              <a:t>in one territory by people from another territory</a:t>
            </a:r>
            <a:r>
              <a:rPr lang="en-CA" dirty="0"/>
              <a:t>. 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Colonialism </a:t>
            </a:r>
            <a:r>
              <a:rPr lang="en-CA" dirty="0"/>
              <a:t>is a process whereby power over the colony is </a:t>
            </a:r>
            <a:r>
              <a:rPr lang="en-CA" b="1" dirty="0"/>
              <a:t>claimed by the mother country </a:t>
            </a:r>
            <a:r>
              <a:rPr lang="en-CA" dirty="0"/>
              <a:t>and </a:t>
            </a:r>
            <a:r>
              <a:rPr lang="en-CA" b="1" dirty="0"/>
              <a:t>social structure, government and economics</a:t>
            </a:r>
            <a:r>
              <a:rPr lang="en-CA" dirty="0"/>
              <a:t> within the territory of the colony are changed by the colonists. </a:t>
            </a:r>
          </a:p>
          <a:p>
            <a:pPr lvl="1"/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709</TotalTime>
  <Words>2818</Words>
  <Application>Microsoft Office PowerPoint</Application>
  <PresentationFormat>On-screen Show (4:3)</PresentationFormat>
  <Paragraphs>360</Paragraphs>
  <Slides>83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Echo</vt:lpstr>
      <vt:lpstr>PowerPoint Presentation</vt:lpstr>
      <vt:lpstr>PowerPoint Presentation</vt:lpstr>
      <vt:lpstr>The War to End All Wars:  World War I</vt:lpstr>
      <vt:lpstr>Questions to Ponder: Part I</vt:lpstr>
      <vt:lpstr>Questions to Ponder: Part II</vt:lpstr>
      <vt:lpstr>Definitions: Part One</vt:lpstr>
      <vt:lpstr>Definitions: Part Two</vt:lpstr>
      <vt:lpstr>Definitions: Part Three</vt:lpstr>
      <vt:lpstr>Definitions: Part Four</vt:lpstr>
      <vt:lpstr>Definitions: Part Four</vt:lpstr>
      <vt:lpstr>Events Leading up to WWI</vt:lpstr>
      <vt:lpstr>Industrialization</vt:lpstr>
      <vt:lpstr>Industrialization</vt:lpstr>
      <vt:lpstr>Realpolitik</vt:lpstr>
      <vt:lpstr>System of Alliances </vt:lpstr>
      <vt:lpstr>PowerPoint Presentation</vt:lpstr>
      <vt:lpstr>Governance Reminders: Allies</vt:lpstr>
      <vt:lpstr>Governance Reminders: Allies</vt:lpstr>
      <vt:lpstr>Governance Reminders: Central</vt:lpstr>
      <vt:lpstr>Governance Reminders: Central</vt:lpstr>
      <vt:lpstr>Two Hostile Camps –  The Dangers</vt:lpstr>
      <vt:lpstr>On the Brink of Chaos</vt:lpstr>
      <vt:lpstr>PowerPoint Presentation</vt:lpstr>
      <vt:lpstr>PowerPoint Presentation</vt:lpstr>
      <vt:lpstr>The Drift toward War: The Balkan Wars </vt:lpstr>
      <vt:lpstr>The Drift toward War: The Balkan Wars </vt:lpstr>
      <vt:lpstr>“The Powder Keg of Europe”</vt:lpstr>
      <vt:lpstr>“The Powder Keg of Europe”</vt:lpstr>
      <vt:lpstr>PowerPoint Presentation</vt:lpstr>
      <vt:lpstr>“The shot heard around the world” – The spark of WWI</vt:lpstr>
      <vt:lpstr>“The shot heard around the world” – The spark of WWI</vt:lpstr>
      <vt:lpstr>PowerPoint Presentation</vt:lpstr>
      <vt:lpstr>Pre-existing Alliances come into Play</vt:lpstr>
      <vt:lpstr>Pre-existing Alliances come into Play</vt:lpstr>
      <vt:lpstr>Back in the Day: WWI Causes Animation</vt:lpstr>
      <vt:lpstr>Moves Towards War</vt:lpstr>
      <vt:lpstr>Moves Towards War</vt:lpstr>
      <vt:lpstr>A Show of Arms</vt:lpstr>
      <vt:lpstr>A Show of Arms</vt:lpstr>
      <vt:lpstr>PowerPoint Presentation</vt:lpstr>
      <vt:lpstr>The Schlieffen Plan </vt:lpstr>
      <vt:lpstr>The Plan (in action)</vt:lpstr>
      <vt:lpstr>PowerPoint Presentation</vt:lpstr>
      <vt:lpstr>Why it did not work (1)</vt:lpstr>
      <vt:lpstr>Why it did not work (2)</vt:lpstr>
      <vt:lpstr>Why it did not work (3)</vt:lpstr>
      <vt:lpstr>PowerPoint Presentation</vt:lpstr>
      <vt:lpstr>The World goes to War - World War I Begins</vt:lpstr>
      <vt:lpstr>War as Celebration </vt:lpstr>
      <vt:lpstr>A Short War</vt:lpstr>
      <vt:lpstr>Adventure and National Glory</vt:lpstr>
      <vt:lpstr>PowerPoint Presentation</vt:lpstr>
      <vt:lpstr>Stalemate (1) </vt:lpstr>
      <vt:lpstr>Stalemate (2) </vt:lpstr>
      <vt:lpstr>PowerPoint Presentation</vt:lpstr>
      <vt:lpstr>PowerPoint Presentation</vt:lpstr>
      <vt:lpstr>A Static War</vt:lpstr>
      <vt:lpstr>A Static War</vt:lpstr>
      <vt:lpstr>PowerPoint Presentation</vt:lpstr>
      <vt:lpstr>Empires at War</vt:lpstr>
      <vt:lpstr>Colonial  Conscription</vt:lpstr>
      <vt:lpstr>U.S.A. Involvement </vt:lpstr>
      <vt:lpstr>U.S.A. Involvement </vt:lpstr>
      <vt:lpstr>USA vs. Germany</vt:lpstr>
      <vt:lpstr>USA vs. Germany</vt:lpstr>
      <vt:lpstr>The Treaty  of Brest-Litovsk</vt:lpstr>
      <vt:lpstr>The Treaty  of Brest-Litovsk</vt:lpstr>
      <vt:lpstr>War of Attrition </vt:lpstr>
      <vt:lpstr>War of Attrition </vt:lpstr>
      <vt:lpstr>Armistice, Abdication &amp; Democracy</vt:lpstr>
      <vt:lpstr>Armistice: November 11, 1918</vt:lpstr>
      <vt:lpstr>PowerPoint Presentation</vt:lpstr>
      <vt:lpstr>PowerPoint Presentation</vt:lpstr>
      <vt:lpstr> The Impact of World War I</vt:lpstr>
      <vt:lpstr>Cost of the War: Human </vt:lpstr>
      <vt:lpstr>Cost of the War: Economic </vt:lpstr>
      <vt:lpstr>PowerPoint Presentation</vt:lpstr>
      <vt:lpstr>The Spanish Flu (Influenza)1918 </vt:lpstr>
      <vt:lpstr>The Pandemic Killed</vt:lpstr>
      <vt:lpstr>Unsurpassed Death</vt:lpstr>
      <vt:lpstr>PowerPoint Presentation</vt:lpstr>
      <vt:lpstr>PowerPoint Presentation</vt:lpstr>
      <vt:lpstr>WWI: Some Films Etc.</vt:lpstr>
    </vt:vector>
  </TitlesOfParts>
  <Company>Dakota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Dr. Christopher Maynard</dc:creator>
  <cp:lastModifiedBy>Melanie E Scheuer</cp:lastModifiedBy>
  <cp:revision>75</cp:revision>
  <dcterms:created xsi:type="dcterms:W3CDTF">2003-01-20T20:06:51Z</dcterms:created>
  <dcterms:modified xsi:type="dcterms:W3CDTF">2012-02-03T21:53:42Z</dcterms:modified>
</cp:coreProperties>
</file>