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57" r:id="rId3"/>
    <p:sldId id="31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18" r:id="rId21"/>
    <p:sldId id="276" r:id="rId22"/>
    <p:sldId id="277" r:id="rId23"/>
    <p:sldId id="278" r:id="rId24"/>
    <p:sldId id="312" r:id="rId25"/>
    <p:sldId id="279" r:id="rId26"/>
    <p:sldId id="280" r:id="rId27"/>
    <p:sldId id="281" r:id="rId28"/>
    <p:sldId id="282" r:id="rId29"/>
    <p:sldId id="283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19" r:id="rId45"/>
    <p:sldId id="303" r:id="rId46"/>
    <p:sldId id="315" r:id="rId47"/>
    <p:sldId id="305" r:id="rId48"/>
    <p:sldId id="306" r:id="rId49"/>
    <p:sldId id="307" r:id="rId50"/>
    <p:sldId id="308" r:id="rId51"/>
    <p:sldId id="317" r:id="rId52"/>
    <p:sldId id="30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531F80-D092-4B73-81F5-FB36FFDD37AF}" type="datetimeFigureOut">
              <a:rPr lang="en-CA" smtClean="0"/>
              <a:pPr/>
              <a:t>11/04/2012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FA713D-1240-4E4F-9A84-546DAFC92F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31F80-D092-4B73-81F5-FB36FFDD37AF}" type="datetimeFigureOut">
              <a:rPr lang="en-CA" smtClean="0"/>
              <a:pPr/>
              <a:t>11/04/2012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A713D-1240-4E4F-9A84-546DAFC92F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B531F80-D092-4B73-81F5-FB36FFDD37AF}" type="datetimeFigureOut">
              <a:rPr lang="en-CA" smtClean="0"/>
              <a:pPr/>
              <a:t>11/04/2012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FA713D-1240-4E4F-9A84-546DAFC92F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31F80-D092-4B73-81F5-FB36FFDD37AF}" type="datetimeFigureOut">
              <a:rPr lang="en-CA" smtClean="0"/>
              <a:pPr/>
              <a:t>11/04/2012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A713D-1240-4E4F-9A84-546DAFC92F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531F80-D092-4B73-81F5-FB36FFDD37AF}" type="datetimeFigureOut">
              <a:rPr lang="en-CA" smtClean="0"/>
              <a:pPr/>
              <a:t>11/04/2012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FFA713D-1240-4E4F-9A84-546DAFC92F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31F80-D092-4B73-81F5-FB36FFDD37AF}" type="datetimeFigureOut">
              <a:rPr lang="en-CA" smtClean="0"/>
              <a:pPr/>
              <a:t>11/04/2012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A713D-1240-4E4F-9A84-546DAFC92F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31F80-D092-4B73-81F5-FB36FFDD37AF}" type="datetimeFigureOut">
              <a:rPr lang="en-CA" smtClean="0"/>
              <a:pPr/>
              <a:t>11/04/2012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A713D-1240-4E4F-9A84-546DAFC92F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31F80-D092-4B73-81F5-FB36FFDD37AF}" type="datetimeFigureOut">
              <a:rPr lang="en-CA" smtClean="0"/>
              <a:pPr/>
              <a:t>11/04/2012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A713D-1240-4E4F-9A84-546DAFC92F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531F80-D092-4B73-81F5-FB36FFDD37AF}" type="datetimeFigureOut">
              <a:rPr lang="en-CA" smtClean="0"/>
              <a:pPr/>
              <a:t>11/04/2012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A713D-1240-4E4F-9A84-546DAFC92F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31F80-D092-4B73-81F5-FB36FFDD37AF}" type="datetimeFigureOut">
              <a:rPr lang="en-CA" smtClean="0"/>
              <a:pPr/>
              <a:t>11/04/2012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A713D-1240-4E4F-9A84-546DAFC92FD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31F80-D092-4B73-81F5-FB36FFDD37AF}" type="datetimeFigureOut">
              <a:rPr lang="en-CA" smtClean="0"/>
              <a:pPr/>
              <a:t>11/04/2012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A713D-1240-4E4F-9A84-546DAFC92FD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B531F80-D092-4B73-81F5-FB36FFDD37AF}" type="datetimeFigureOut">
              <a:rPr lang="en-CA" smtClean="0"/>
              <a:pPr/>
              <a:t>11/04/2012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FA713D-1240-4E4F-9A84-546DAFC92FD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1/10/Bundesarchiv_Bild_183-S33882,_Adolf_Hitler_retouched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d/db/Western_Germany_1923_de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1/10/Bundesarchiv_Bild_183-S33882,_Adolf_Hitler_retouched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1/10/Bundesarchiv_Bild_183-S33882,_Adolf_Hitler_retouched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4/41/Flag_of_Austria.sv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4/41/Flag_of_Austria.sv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a/a2/Flag_of_Nazi_Germany_(1933-1945).sv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2/2d/Flag_of_Czechoslovakia.sv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2/2d/Flag_of_Czechoslovakia.sv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2/2d/Flag_of_Czechoslovakia.sv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2/2d/Flag_of_Czechoslovakia.sv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9/98/Edvard_Bene%C5%A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8/8c/Daladier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9/98/Edvard_Bene%C5%A1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9/98/Edvard_Bene%C5%A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3/3a/Joseph_Stalin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8/8c/Daladie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a/a2/Flag_of_Nazi_Germany_(1933-1945).sv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en/b/b1/Hitlermusso2_edit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en/b/b1/Hitlermusso2_edit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9/9c/Bundesarchiv_Bild_183-R69173,_M%C3%BCnchener_Abkommen,_Staatschefs.jpg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a/a0/Emil_Hacha2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a/a0/Emil_Hacha2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c/c0/Bundesarchiv_Bild_137-004055,_Eger,_Besuch_Adolf_Hitlers.jpg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a/a2/Flag_of_Nazi_Germany_(1933-1945).sv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a/a2/Flag_of_Nazi_Germany_(1933-1945).sv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800" dirty="0" smtClean="0"/>
              <a:t>Turmoil And Tragedy: </a:t>
            </a:r>
            <a:br>
              <a:rPr lang="en-CA" sz="4800" dirty="0" smtClean="0"/>
            </a:br>
            <a:r>
              <a:rPr lang="en-CA" sz="4800" dirty="0" smtClean="0"/>
              <a:t>Steps to War</a:t>
            </a:r>
            <a:endParaRPr lang="en-CA" sz="4800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CA" sz="2400" b="1" dirty="0" smtClean="0">
                <a:solidFill>
                  <a:schemeClr val="bg1"/>
                </a:solidFill>
              </a:rPr>
              <a:t>Aggressive Nationalism in Japan</a:t>
            </a:r>
          </a:p>
          <a:p>
            <a:pPr eaLnBrk="1" hangingPunct="1"/>
            <a:r>
              <a:rPr lang="en-CA" sz="2400" dirty="0" smtClean="0"/>
              <a:t>Spanish Civil War</a:t>
            </a:r>
          </a:p>
          <a:p>
            <a:pPr eaLnBrk="1" hangingPunct="1"/>
            <a:r>
              <a:rPr lang="en-CA" sz="2600" b="1" dirty="0" smtClean="0">
                <a:solidFill>
                  <a:srgbClr val="00B0F0"/>
                </a:solidFill>
              </a:rPr>
              <a:t>Germany + Appeasement</a:t>
            </a:r>
          </a:p>
        </p:txBody>
      </p:sp>
    </p:spTree>
    <p:extLst>
      <p:ext uri="{BB962C8B-B14F-4D97-AF65-F5344CB8AC3E}">
        <p14:creationId xmlns:p14="http://schemas.microsoft.com/office/powerpoint/2010/main" val="302959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An Unstoppable aggressor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86916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smtClean="0"/>
              <a:t>None </a:t>
            </a:r>
            <a:r>
              <a:rPr lang="en-CA" sz="2800" dirty="0" smtClean="0"/>
              <a:t>of the items on </a:t>
            </a:r>
            <a:r>
              <a:rPr lang="en-CA" sz="2800" b="1" dirty="0" smtClean="0"/>
              <a:t>Hitler’s “Hit List” </a:t>
            </a:r>
            <a:r>
              <a:rPr lang="en-CA" sz="2800" dirty="0" smtClean="0"/>
              <a:t>(his aims)</a:t>
            </a:r>
            <a:r>
              <a:rPr lang="en-CA" sz="2800" b="1" dirty="0" smtClean="0"/>
              <a:t> </a:t>
            </a:r>
            <a:r>
              <a:rPr lang="en-CA" sz="2800" dirty="0" smtClean="0"/>
              <a:t>were </a:t>
            </a:r>
            <a:r>
              <a:rPr lang="en-CA" sz="2800" b="1" dirty="0" smtClean="0"/>
              <a:t>vital British </a:t>
            </a:r>
            <a:r>
              <a:rPr lang="en-CA" sz="2800" dirty="0" smtClean="0"/>
              <a:t>interests.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Weaknesses  = an </a:t>
            </a:r>
            <a:r>
              <a:rPr lang="en-CA" sz="2800" b="1" dirty="0" smtClean="0"/>
              <a:t>aggressor</a:t>
            </a:r>
            <a:r>
              <a:rPr lang="en-CA" sz="2800" dirty="0" smtClean="0"/>
              <a:t>, knowing he will be appeased, will, step by step, </a:t>
            </a:r>
            <a:r>
              <a:rPr lang="en-CA" sz="2800" b="1" dirty="0" smtClean="0"/>
              <a:t>change the status quo until the new status quo </a:t>
            </a:r>
            <a:r>
              <a:rPr lang="en-CA" sz="2800" dirty="0" smtClean="0"/>
              <a:t>is such that he will </a:t>
            </a:r>
            <a:r>
              <a:rPr lang="en-CA" sz="2800" b="1" dirty="0" smtClean="0"/>
              <a:t>no longer be stopped by concessions.</a:t>
            </a:r>
            <a:endParaRPr lang="en-CA" sz="2800" b="1" dirty="0"/>
          </a:p>
        </p:txBody>
      </p:sp>
      <p:pic>
        <p:nvPicPr>
          <p:cNvPr id="4" name="Picture 4" descr="File:Bundesarchiv Bild 183-S33882, Adolf Hitler retouch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338" y="0"/>
            <a:ext cx="13636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Rhineland crisis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0338"/>
            <a:ext cx="7239000" cy="41576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What happened?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Hitler’s army occupied the demilitarized Rhineland</a:t>
            </a: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292608" lvl="1" indent="0" eaLnBrk="1" fontAlgn="auto" hangingPunct="1"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CA" sz="2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March 7, 1936</a:t>
            </a: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</p:txBody>
      </p:sp>
      <p:pic>
        <p:nvPicPr>
          <p:cNvPr id="52228" name="Picture 2" descr="File:Western Germany 1923 d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5538" y="0"/>
            <a:ext cx="166846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1008112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The Rhineland crisis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3890832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Hitler’s Excuse: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Franco-Soviet Pact.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Reoccupation  = defensive measure against France. </a:t>
            </a:r>
          </a:p>
          <a:p>
            <a:pPr>
              <a:defRPr/>
            </a:pPr>
            <a:endParaRPr lang="en-CA" dirty="0"/>
          </a:p>
        </p:txBody>
      </p:sp>
      <p:pic>
        <p:nvPicPr>
          <p:cNvPr id="4" name="Picture 4" descr="File:Bundesarchiv Bild 183-S33882, Adolf Hitler retouch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338" y="0"/>
            <a:ext cx="13636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80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A Convincing offer</a:t>
            </a:r>
            <a:endParaRPr lang="en-CA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5013176"/>
          </a:xfrm>
        </p:spPr>
        <p:txBody>
          <a:bodyPr/>
          <a:lstStyle/>
          <a:p>
            <a:pPr eaLnBrk="1" hangingPunct="1"/>
            <a:r>
              <a:rPr lang="en-CA" sz="2800" dirty="0" smtClean="0"/>
              <a:t>How did Hitler get away with it?</a:t>
            </a:r>
          </a:p>
          <a:p>
            <a:pPr lvl="1" eaLnBrk="1" hangingPunct="1"/>
            <a:endParaRPr lang="en-CA" sz="2800" dirty="0" smtClean="0"/>
          </a:p>
          <a:p>
            <a:pPr lvl="1" eaLnBrk="1" hangingPunct="1"/>
            <a:r>
              <a:rPr lang="en-CA" sz="2800" dirty="0" smtClean="0"/>
              <a:t>Timing was good (Abyssinian Crisis occurring).</a:t>
            </a:r>
          </a:p>
          <a:p>
            <a:pPr lvl="1" eaLnBrk="1" hangingPunct="1"/>
            <a:endParaRPr lang="en-CA" sz="2800" dirty="0" smtClean="0"/>
          </a:p>
          <a:p>
            <a:pPr lvl="1" eaLnBrk="1" hangingPunct="1"/>
            <a:r>
              <a:rPr lang="en-CA" sz="2800" dirty="0"/>
              <a:t>O</a:t>
            </a:r>
            <a:r>
              <a:rPr lang="en-CA" sz="2800" dirty="0" smtClean="0"/>
              <a:t>ffered twenty-five years of peace and a demilitarized zone on either side of the Rhine.</a:t>
            </a:r>
          </a:p>
          <a:p>
            <a:pPr lvl="1" eaLnBrk="1" hangingPunct="1"/>
            <a:endParaRPr lang="en-CA" sz="2800" dirty="0" smtClean="0"/>
          </a:p>
          <a:p>
            <a:pPr lvl="1" eaLnBrk="1" hangingPunct="1"/>
            <a:r>
              <a:rPr lang="en-CA" sz="2800" dirty="0"/>
              <a:t>O</a:t>
            </a:r>
            <a:r>
              <a:rPr lang="en-CA" sz="2800" dirty="0" smtClean="0"/>
              <a:t>ffered to rejoin the LON.</a:t>
            </a:r>
          </a:p>
          <a:p>
            <a:pPr eaLnBrk="1" hangingPunct="1"/>
            <a:endParaRPr lang="en-CA" sz="2000" dirty="0" smtClean="0"/>
          </a:p>
        </p:txBody>
      </p:sp>
      <p:pic>
        <p:nvPicPr>
          <p:cNvPr id="4" name="Picture 4" descr="File:Bundesarchiv Bild 183-S33882, Adolf Hitler retouch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338" y="0"/>
            <a:ext cx="13636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Ultimatums: </a:t>
            </a:r>
            <a:br>
              <a:rPr lang="en-CA" dirty="0" smtClean="0"/>
            </a:br>
            <a:r>
              <a:rPr lang="en-CA" dirty="0" smtClean="0"/>
              <a:t>The Austrian Crisis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653136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February 1936 = Hitler and </a:t>
            </a:r>
            <a:r>
              <a:rPr lang="en-CA" sz="2800" b="1" dirty="0" smtClean="0"/>
              <a:t>Kurt von Schuschnigg</a:t>
            </a:r>
            <a:r>
              <a:rPr lang="en-CA" sz="2800" dirty="0" smtClean="0"/>
              <a:t> (</a:t>
            </a:r>
            <a:r>
              <a:rPr lang="en-CA" sz="2800" b="1" dirty="0" smtClean="0"/>
              <a:t>Chancellor of the First Austrian Republic</a:t>
            </a:r>
            <a:r>
              <a:rPr lang="en-CA" sz="2800" dirty="0" smtClean="0"/>
              <a:t>) met at Berlin and Hitler gave him an </a:t>
            </a:r>
            <a:r>
              <a:rPr lang="en-CA" sz="2800" b="1" dirty="0" smtClean="0"/>
              <a:t>ultimatum</a:t>
            </a:r>
            <a:r>
              <a:rPr lang="en-CA" sz="2800" dirty="0" smtClean="0"/>
              <a:t>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Take the</a:t>
            </a: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 pressure off 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the</a:t>
            </a: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 Austrian Nazi Party.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6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Make </a:t>
            </a: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Arthur </a:t>
            </a:r>
            <a:r>
              <a:rPr lang="en-CA" sz="2600" b="1" dirty="0" err="1" smtClean="0">
                <a:solidFill>
                  <a:schemeClr val="tx1">
                    <a:tint val="85000"/>
                  </a:schemeClr>
                </a:solidFill>
              </a:rPr>
              <a:t>Seyss-Inquart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, leader of the </a:t>
            </a: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Austrian Nazis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, the </a:t>
            </a: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Minister of the Interior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55300" name="Picture 2" descr="File:Flag of Austr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0"/>
            <a:ext cx="21605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Austrian Crisis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389145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Schuschnigg had no base for resistance against Hitler so he was </a:t>
            </a:r>
            <a:r>
              <a:rPr lang="en-CA" sz="2800" b="1" dirty="0" smtClean="0"/>
              <a:t>forced to agree</a:t>
            </a:r>
            <a:r>
              <a:rPr lang="en-CA" sz="28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Schuschnigg resigned, was replaced by </a:t>
            </a:r>
            <a:r>
              <a:rPr lang="en-CA" sz="2800" dirty="0" err="1" smtClean="0"/>
              <a:t>Inquart</a:t>
            </a:r>
            <a:r>
              <a:rPr lang="en-CA" sz="2800" dirty="0" smtClean="0"/>
              <a:t>, and </a:t>
            </a:r>
            <a:r>
              <a:rPr lang="en-CA" sz="2800" b="1" dirty="0" smtClean="0"/>
              <a:t>Hitler was free to operate</a:t>
            </a:r>
            <a:r>
              <a:rPr lang="en-CA" sz="2800" dirty="0" smtClean="0"/>
              <a:t>.</a:t>
            </a:r>
          </a:p>
          <a:p>
            <a:endParaRPr lang="en-CA" dirty="0"/>
          </a:p>
        </p:txBody>
      </p:sp>
      <p:pic>
        <p:nvPicPr>
          <p:cNvPr id="4" name="Picture 2" descr="File:Flag of Austr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0"/>
            <a:ext cx="21605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Annexation:</a:t>
            </a:r>
            <a:br>
              <a:rPr lang="en-CA" dirty="0" smtClean="0"/>
            </a:br>
            <a:r>
              <a:rPr lang="en-CA" dirty="0" smtClean="0"/>
              <a:t>the </a:t>
            </a:r>
            <a:r>
              <a:rPr lang="en-CA" dirty="0" err="1" smtClean="0"/>
              <a:t>anschluss</a:t>
            </a:r>
            <a:r>
              <a:rPr lang="en-CA" dirty="0" smtClean="0"/>
              <a:t> of Austria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7239000" cy="42210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Goering then sent </a:t>
            </a:r>
            <a:r>
              <a:rPr lang="en-CA" dirty="0" err="1" smtClean="0"/>
              <a:t>Inquart</a:t>
            </a:r>
            <a:r>
              <a:rPr lang="en-CA" dirty="0" smtClean="0"/>
              <a:t> the </a:t>
            </a:r>
            <a:r>
              <a:rPr lang="en-CA" b="1" dirty="0" smtClean="0"/>
              <a:t>telegram</a:t>
            </a:r>
            <a:r>
              <a:rPr lang="en-CA" dirty="0" smtClean="0"/>
              <a:t> that he in turn was supposed to sent to Germany “requesting the German government to dispatch German troops as soon as possible to restore law and order.”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6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On </a:t>
            </a: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March 12, 1938, German troops invaded Austria 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without opposition.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b="1" dirty="0" smtClean="0">
              <a:solidFill>
                <a:schemeClr val="tx1">
                  <a:tint val="85000"/>
                </a:schemeClr>
              </a:solidFill>
            </a:endParaRP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0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err="1" smtClean="0"/>
              <a:t>anschluss</a:t>
            </a:r>
            <a:r>
              <a:rPr lang="en-CA" dirty="0" smtClean="0"/>
              <a:t> of Austria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035474"/>
          </a:xfrm>
        </p:spPr>
        <p:txBody>
          <a:bodyPr/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On March 13, 1938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  = </a:t>
            </a: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law 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that</a:t>
            </a: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 abolished Austrian sovereignty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 and made Austria an integral part of Germany.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6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On April 10, 1938 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a</a:t>
            </a: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 “plebiscite” 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was held  = “99.75%” of Austrians </a:t>
            </a: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“approved” of this annexation 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(the incorporation of territory into another geo-political entity)  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0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Appeaser’s Reactions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7239000" cy="414908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smtClean="0"/>
              <a:t>GB</a:t>
            </a:r>
            <a:r>
              <a:rPr lang="en-CA" sz="2800" dirty="0" smtClean="0"/>
              <a:t> had </a:t>
            </a:r>
            <a:r>
              <a:rPr lang="en-CA" sz="2800" b="1" dirty="0" smtClean="0"/>
              <a:t>no interest </a:t>
            </a:r>
            <a:r>
              <a:rPr lang="en-CA" sz="2800" dirty="0" smtClean="0"/>
              <a:t>in Austria.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smtClean="0"/>
              <a:t>France</a:t>
            </a:r>
            <a:r>
              <a:rPr lang="en-CA" sz="2800" dirty="0" smtClean="0"/>
              <a:t> had </a:t>
            </a:r>
            <a:r>
              <a:rPr lang="en-CA" sz="2800" b="1" dirty="0" smtClean="0"/>
              <a:t>no</a:t>
            </a:r>
            <a:r>
              <a:rPr lang="en-CA" sz="2800" dirty="0" smtClean="0"/>
              <a:t> intention of </a:t>
            </a:r>
            <a:r>
              <a:rPr lang="en-CA" sz="2800" b="1" dirty="0" smtClean="0"/>
              <a:t>acting without </a:t>
            </a:r>
            <a:r>
              <a:rPr lang="en-CA" sz="2800" dirty="0" smtClean="0"/>
              <a:t>the </a:t>
            </a:r>
            <a:r>
              <a:rPr lang="en-CA" sz="2800" b="1" dirty="0" smtClean="0"/>
              <a:t>British</a:t>
            </a:r>
            <a:r>
              <a:rPr lang="en-CA" sz="28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>
              <a:solidFill>
                <a:schemeClr val="tx1">
                  <a:tint val="8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0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1124744"/>
          </a:xfrm>
        </p:spPr>
        <p:txBody>
          <a:bodyPr/>
          <a:lstStyle/>
          <a:p>
            <a:r>
              <a:rPr lang="en-CA" dirty="0" smtClean="0"/>
              <a:t>Reactions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429309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smtClean="0"/>
              <a:t>Hitler’s concern </a:t>
            </a:r>
            <a:r>
              <a:rPr lang="en-CA" sz="2800" dirty="0" smtClean="0"/>
              <a:t>over invading Austria had not been GB and Fr, but </a:t>
            </a:r>
            <a:r>
              <a:rPr lang="en-CA" sz="2800" b="1" dirty="0" smtClean="0"/>
              <a:t>Italy.</a:t>
            </a:r>
            <a:r>
              <a:rPr lang="en-CA" sz="2800" dirty="0" smtClean="0"/>
              <a:t> 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Mussolini</a:t>
            </a: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, no longer an equal to Hitler, </a:t>
            </a: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gave his approval.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dirty="0" smtClean="0">
              <a:solidFill>
                <a:schemeClr val="tx1">
                  <a:tint val="8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0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Causes of WWII in Europe:</a:t>
            </a:r>
            <a:br>
              <a:rPr lang="en-CA" dirty="0" smtClean="0"/>
            </a:br>
            <a:r>
              <a:rPr lang="en-CA" dirty="0" smtClean="0"/>
              <a:t>Nazi Germany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429309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The </a:t>
            </a:r>
            <a:r>
              <a:rPr lang="en-CA" sz="2800" b="1" dirty="0" smtClean="0"/>
              <a:t>causes of WWII in Europe began in 1919 </a:t>
            </a:r>
            <a:r>
              <a:rPr lang="en-CA" sz="2800" dirty="0" smtClean="0"/>
              <a:t>(Treaty of Versailles, Failure of Collective Security) and during the </a:t>
            </a:r>
            <a:r>
              <a:rPr lang="en-CA" sz="2800" b="1" dirty="0" smtClean="0"/>
              <a:t>Great Depression</a:t>
            </a:r>
            <a:r>
              <a:rPr lang="en-CA" sz="28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However, there were more </a:t>
            </a:r>
            <a:r>
              <a:rPr lang="en-CA" sz="2800" b="1" dirty="0" smtClean="0"/>
              <a:t>immediate causes</a:t>
            </a:r>
            <a:r>
              <a:rPr lang="en-CA" sz="28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b="1" dirty="0" smtClean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dirty="0" smtClean="0"/>
          </a:p>
        </p:txBody>
      </p:sp>
      <p:pic>
        <p:nvPicPr>
          <p:cNvPr id="47108" name="Picture 2" descr="File:Flag of Nazi Germany (1933-1945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541008"/>
          </a:xfrm>
        </p:spPr>
        <p:txBody>
          <a:bodyPr>
            <a:normAutofit/>
          </a:bodyPr>
          <a:lstStyle/>
          <a:p>
            <a:r>
              <a:rPr lang="en-CA" sz="6000" dirty="0" smtClean="0"/>
              <a:t>Summary + significance</a:t>
            </a:r>
            <a:endParaRPr lang="en-CA" sz="6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Czechoslovakian </a:t>
            </a:r>
            <a:br>
              <a:rPr lang="en-CA" dirty="0" smtClean="0"/>
            </a:br>
            <a:r>
              <a:rPr lang="en-CA" dirty="0" smtClean="0"/>
              <a:t>crisis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4371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Hitler’s</a:t>
            </a:r>
            <a:r>
              <a:rPr lang="en-CA" sz="2800" b="1" dirty="0" smtClean="0"/>
              <a:t> next target </a:t>
            </a:r>
            <a:r>
              <a:rPr lang="en-CA" sz="2800" dirty="0" smtClean="0"/>
              <a:t>would be </a:t>
            </a:r>
            <a:r>
              <a:rPr lang="en-CA" sz="2800" b="1" dirty="0" smtClean="0"/>
              <a:t>Czechoslovakia</a:t>
            </a:r>
            <a:r>
              <a:rPr lang="en-CA" sz="28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His interests lay in the </a:t>
            </a:r>
            <a:r>
              <a:rPr lang="en-CA" sz="2800" b="1" dirty="0" smtClean="0"/>
              <a:t>Sudetenland</a:t>
            </a:r>
            <a:r>
              <a:rPr lang="en-CA" sz="2800" dirty="0" smtClean="0"/>
              <a:t>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This region was the </a:t>
            </a: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far west boundary of Czechoslovakia and held approximately 3.5 million ethnic Germans.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</p:txBody>
      </p:sp>
      <p:pic>
        <p:nvPicPr>
          <p:cNvPr id="59396" name="Picture 2" descr="File:Flag of Czechoslovak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0"/>
            <a:ext cx="21605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Czechoslovakian </a:t>
            </a:r>
            <a:br>
              <a:rPr lang="en-CA" dirty="0" smtClean="0"/>
            </a:br>
            <a:r>
              <a:rPr lang="en-CA" dirty="0" smtClean="0"/>
              <a:t>crisis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7239000" cy="4293096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The </a:t>
            </a:r>
            <a:r>
              <a:rPr lang="en-CA" sz="2800" dirty="0" err="1" smtClean="0"/>
              <a:t>Sudetens</a:t>
            </a:r>
            <a:r>
              <a:rPr lang="en-CA" sz="2800" dirty="0" smtClean="0"/>
              <a:t> became excited after Austria.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Injustice the Germans living under foreign “domination.”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Real goal = </a:t>
            </a:r>
            <a:r>
              <a:rPr lang="en-CA" sz="2800" b="1" dirty="0" smtClean="0"/>
              <a:t>dismemberment</a:t>
            </a:r>
            <a:r>
              <a:rPr lang="en-CA" sz="2800" dirty="0" smtClean="0"/>
              <a:t> of the Czechoslovakian state.</a:t>
            </a:r>
          </a:p>
          <a:p>
            <a:endParaRPr lang="en-CA" dirty="0"/>
          </a:p>
        </p:txBody>
      </p:sp>
      <p:pic>
        <p:nvPicPr>
          <p:cNvPr id="4" name="Picture 2" descr="File:Flag of Czechoslovak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0"/>
            <a:ext cx="21605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8640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A Crisis in two stages</a:t>
            </a:r>
            <a:endParaRPr lang="en-CA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437111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800" dirty="0" smtClean="0"/>
              <a:t>The </a:t>
            </a:r>
            <a:r>
              <a:rPr lang="en-CA" sz="2800" b="1" dirty="0" smtClean="0"/>
              <a:t>Czechoslovakia Crisis </a:t>
            </a:r>
            <a:r>
              <a:rPr lang="en-CA" sz="2800" dirty="0" smtClean="0"/>
              <a:t>comes in </a:t>
            </a:r>
            <a:r>
              <a:rPr lang="en-CA" sz="2800" b="1" dirty="0" smtClean="0"/>
              <a:t>two stages</a:t>
            </a:r>
            <a:r>
              <a:rPr lang="en-CA" sz="2800" dirty="0" smtClean="0"/>
              <a:t>:</a:t>
            </a:r>
          </a:p>
          <a:p>
            <a:pPr marL="742950" lvl="1" indent="-285750" eaLnBrk="1" hangingPunct="1"/>
            <a:endParaRPr lang="en-CA" sz="2800" dirty="0" smtClean="0"/>
          </a:p>
          <a:p>
            <a:pPr marL="742950" lvl="1" indent="-285750" eaLnBrk="1" hangingPunct="1"/>
            <a:r>
              <a:rPr lang="en-CA" sz="2800" dirty="0" smtClean="0"/>
              <a:t>In the </a:t>
            </a:r>
            <a:r>
              <a:rPr lang="en-CA" sz="2800" b="1" dirty="0" smtClean="0"/>
              <a:t>first stage </a:t>
            </a:r>
            <a:r>
              <a:rPr lang="en-CA" sz="2800" dirty="0" smtClean="0"/>
              <a:t>(</a:t>
            </a:r>
            <a:r>
              <a:rPr lang="en-CA" sz="2800" b="1" dirty="0" smtClean="0"/>
              <a:t>October 1938</a:t>
            </a:r>
            <a:r>
              <a:rPr lang="en-CA" sz="2800" dirty="0" smtClean="0"/>
              <a:t>, also known as the </a:t>
            </a:r>
            <a:r>
              <a:rPr lang="en-CA" sz="2800" b="1" dirty="0" smtClean="0"/>
              <a:t>Munich Crisis</a:t>
            </a:r>
            <a:r>
              <a:rPr lang="en-CA" sz="2800" dirty="0" smtClean="0"/>
              <a:t>) </a:t>
            </a:r>
            <a:r>
              <a:rPr lang="en-CA" sz="2800" b="1" dirty="0" smtClean="0"/>
              <a:t>appeasement was working the way it was designed </a:t>
            </a:r>
            <a:r>
              <a:rPr lang="en-CA" sz="2800" dirty="0" smtClean="0"/>
              <a:t>by Chamberlain and others.</a:t>
            </a:r>
          </a:p>
          <a:p>
            <a:pPr marL="742950" lvl="1" indent="-285750" eaLnBrk="1" hangingPunct="1"/>
            <a:endParaRPr lang="en-CA" sz="2800" dirty="0" smtClean="0"/>
          </a:p>
        </p:txBody>
      </p:sp>
      <p:pic>
        <p:nvPicPr>
          <p:cNvPr id="4" name="Picture 2" descr="File:Flag of Czechoslovak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0"/>
            <a:ext cx="21605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8640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A Crisis in two stages</a:t>
            </a:r>
            <a:endParaRPr lang="en-CA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7239000" cy="4509119"/>
          </a:xfrm>
        </p:spPr>
        <p:txBody>
          <a:bodyPr/>
          <a:lstStyle/>
          <a:p>
            <a:pPr marL="742950" lvl="1" indent="-285750" eaLnBrk="1" hangingPunct="1"/>
            <a:endParaRPr lang="en-CA" sz="2600" dirty="0" smtClean="0"/>
          </a:p>
          <a:p>
            <a:pPr marL="742950" lvl="1" indent="-285750" eaLnBrk="1" hangingPunct="1"/>
            <a:r>
              <a:rPr lang="en-CA" sz="2800" dirty="0" smtClean="0"/>
              <a:t>It is in the </a:t>
            </a:r>
            <a:r>
              <a:rPr lang="en-CA" sz="2800" b="1" dirty="0" smtClean="0"/>
              <a:t>second stage </a:t>
            </a:r>
            <a:r>
              <a:rPr lang="en-CA" sz="2800" dirty="0" smtClean="0"/>
              <a:t>(</a:t>
            </a:r>
            <a:r>
              <a:rPr lang="en-CA" sz="2800" b="1" dirty="0" smtClean="0"/>
              <a:t>March 1939</a:t>
            </a:r>
            <a:r>
              <a:rPr lang="en-CA" sz="2800" dirty="0" smtClean="0"/>
              <a:t>) that it becomes all too clear that the policy of </a:t>
            </a:r>
            <a:r>
              <a:rPr lang="en-CA" sz="2800" b="1" dirty="0" smtClean="0"/>
              <a:t>appeasement </a:t>
            </a:r>
            <a:r>
              <a:rPr lang="en-CA" sz="2800" dirty="0" smtClean="0"/>
              <a:t>had been </a:t>
            </a:r>
            <a:r>
              <a:rPr lang="en-CA" sz="2800" b="1" dirty="0" smtClean="0"/>
              <a:t>an outright disaster</a:t>
            </a:r>
            <a:r>
              <a:rPr lang="en-CA" sz="2800" dirty="0" smtClean="0"/>
              <a:t>.</a:t>
            </a:r>
          </a:p>
        </p:txBody>
      </p:sp>
      <p:pic>
        <p:nvPicPr>
          <p:cNvPr id="4" name="Picture 2" descr="File:Flag of Czechoslovak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0"/>
            <a:ext cx="21605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909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247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Prelude to The Munich Crisis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436510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err="1" smtClean="0"/>
              <a:t>Edvard</a:t>
            </a:r>
            <a:r>
              <a:rPr lang="en-CA" sz="2800" b="1" dirty="0" smtClean="0"/>
              <a:t> Benes (PM of Czechoslovakia</a:t>
            </a:r>
            <a:r>
              <a:rPr lang="en-CA" sz="2800" dirty="0" smtClean="0"/>
              <a:t>)  = </a:t>
            </a:r>
            <a:r>
              <a:rPr lang="en-CA" sz="2800" b="1" dirty="0" smtClean="0"/>
              <a:t>saw Hitler </a:t>
            </a:r>
            <a:r>
              <a:rPr lang="en-CA" sz="2800" dirty="0" smtClean="0"/>
              <a:t>for what he really was – </a:t>
            </a:r>
            <a:r>
              <a:rPr lang="en-CA" sz="2800" b="1" dirty="0" smtClean="0"/>
              <a:t>an aggressor</a:t>
            </a:r>
            <a:r>
              <a:rPr lang="en-CA" sz="28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Neville Chamberlain and </a:t>
            </a:r>
            <a:r>
              <a:rPr lang="en-CA" sz="2800" b="1" dirty="0" err="1" smtClean="0"/>
              <a:t>Édouard</a:t>
            </a:r>
            <a:r>
              <a:rPr lang="en-CA" sz="2800" b="1" dirty="0" smtClean="0"/>
              <a:t> Daladier</a:t>
            </a:r>
            <a:r>
              <a:rPr lang="en-CA" sz="2800" dirty="0" smtClean="0"/>
              <a:t> (French PM) would pester Benes to give up the Sudetenland.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</p:txBody>
      </p:sp>
      <p:pic>
        <p:nvPicPr>
          <p:cNvPr id="61444" name="Picture 2" descr="File:Edvard Beneš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0" y="0"/>
            <a:ext cx="1409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 descr="File:Daladi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875" y="1800225"/>
            <a:ext cx="1352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Munich Crisis</a:t>
            </a:r>
            <a:endParaRPr lang="en-CA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396284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800" dirty="0"/>
              <a:t>E</a:t>
            </a:r>
            <a:r>
              <a:rPr lang="en-CA" sz="2800" dirty="0" smtClean="0"/>
              <a:t>arly September 1938, Benes</a:t>
            </a:r>
            <a:r>
              <a:rPr lang="en-CA" sz="2800" b="1" dirty="0" smtClean="0"/>
              <a:t> </a:t>
            </a:r>
            <a:r>
              <a:rPr lang="en-CA" sz="2800" dirty="0" smtClean="0"/>
              <a:t>made a surprise move  = </a:t>
            </a:r>
            <a:r>
              <a:rPr lang="en-CA" sz="2800" b="1" dirty="0" smtClean="0"/>
              <a:t>offered </a:t>
            </a:r>
            <a:r>
              <a:rPr lang="en-CA" sz="2800" b="1" dirty="0" err="1" smtClean="0"/>
              <a:t>Sudetens</a:t>
            </a:r>
            <a:r>
              <a:rPr lang="en-CA" sz="2800" b="1" dirty="0" smtClean="0"/>
              <a:t> virtually everything they had been demanding.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Both the </a:t>
            </a:r>
            <a:r>
              <a:rPr lang="en-CA" sz="2800" dirty="0" err="1" smtClean="0"/>
              <a:t>Sudetens</a:t>
            </a:r>
            <a:r>
              <a:rPr lang="en-CA" sz="2800" dirty="0" smtClean="0"/>
              <a:t> and Hitler were caught off guard.</a:t>
            </a:r>
          </a:p>
          <a:p>
            <a:pPr eaLnBrk="1" hangingPunct="1"/>
            <a:endParaRPr lang="en-CA" sz="2400" dirty="0" smtClean="0"/>
          </a:p>
          <a:p>
            <a:pPr eaLnBrk="1" hangingPunct="1">
              <a:buFont typeface="Wingdings 2" pitchFamily="18" charset="2"/>
              <a:buNone/>
            </a:pPr>
            <a:endParaRPr lang="en-CA" dirty="0" smtClean="0"/>
          </a:p>
          <a:p>
            <a:pPr eaLnBrk="1" hangingPunct="1"/>
            <a:endParaRPr lang="en-CA" dirty="0" smtClean="0"/>
          </a:p>
        </p:txBody>
      </p:sp>
      <p:pic>
        <p:nvPicPr>
          <p:cNvPr id="4" name="Picture 2" descr="File:Edvard Beneš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0" y="0"/>
            <a:ext cx="1409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1268759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responses</a:t>
            </a:r>
            <a:endParaRPr lang="en-CA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43711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Czech</a:t>
            </a:r>
            <a:r>
              <a:rPr lang="en-US" sz="2800" dirty="0" smtClean="0"/>
              <a:t> – </a:t>
            </a:r>
            <a:r>
              <a:rPr lang="en-US" sz="2800" b="1" dirty="0" smtClean="0"/>
              <a:t>Benes</a:t>
            </a:r>
            <a:r>
              <a:rPr lang="en-US" sz="2800" dirty="0" smtClean="0"/>
              <a:t> was determined to </a:t>
            </a:r>
            <a:r>
              <a:rPr lang="en-US" sz="2800" b="1" dirty="0" smtClean="0"/>
              <a:t>resist</a:t>
            </a:r>
            <a:r>
              <a:rPr lang="en-US" sz="2800" dirty="0" smtClean="0"/>
              <a:t> and hoped his alliances with France, USSR, Rumania (Romania) and Yugoslavia would deter Hitler.</a:t>
            </a:r>
            <a:endParaRPr lang="en-CA" sz="2800" dirty="0" smtClean="0"/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USSR</a:t>
            </a:r>
            <a:r>
              <a:rPr lang="en-US" sz="2800" dirty="0" smtClean="0"/>
              <a:t> – </a:t>
            </a:r>
            <a:r>
              <a:rPr lang="en-US" sz="2800" b="1" dirty="0" smtClean="0"/>
              <a:t>Stalin</a:t>
            </a:r>
            <a:r>
              <a:rPr lang="en-US" sz="2800" dirty="0" smtClean="0"/>
              <a:t> clearly </a:t>
            </a:r>
            <a:r>
              <a:rPr lang="en-US" sz="2800" b="1" dirty="0" smtClean="0"/>
              <a:t>supported</a:t>
            </a:r>
            <a:r>
              <a:rPr lang="en-US" sz="2800" dirty="0" smtClean="0"/>
              <a:t> the Czechs and would help if the French did.</a:t>
            </a:r>
            <a:endParaRPr lang="en-CA" sz="2800" dirty="0" smtClean="0"/>
          </a:p>
          <a:p>
            <a:pPr eaLnBrk="1" hangingPunct="1"/>
            <a:endParaRPr lang="en-US" sz="2000" b="1" dirty="0" smtClean="0"/>
          </a:p>
          <a:p>
            <a:pPr eaLnBrk="1" hangingPunct="1"/>
            <a:endParaRPr lang="en-CA" sz="2000" dirty="0" smtClean="0"/>
          </a:p>
        </p:txBody>
      </p:sp>
      <p:pic>
        <p:nvPicPr>
          <p:cNvPr id="4" name="Picture 2" descr="File:Edvard Beneš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0" y="0"/>
            <a:ext cx="1409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le:Joseph Stali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00" y="1800225"/>
            <a:ext cx="14462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1008112"/>
          </a:xfrm>
        </p:spPr>
        <p:txBody>
          <a:bodyPr/>
          <a:lstStyle/>
          <a:p>
            <a:r>
              <a:rPr lang="en-CA" dirty="0" smtClean="0"/>
              <a:t>responses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4365104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France</a:t>
            </a:r>
            <a:r>
              <a:rPr lang="en-US" sz="2800" dirty="0" smtClean="0"/>
              <a:t> – </a:t>
            </a:r>
            <a:r>
              <a:rPr lang="en-US" sz="2800" b="1" dirty="0" smtClean="0"/>
              <a:t>Daladier</a:t>
            </a:r>
            <a:r>
              <a:rPr lang="en-US" sz="2800" dirty="0" smtClean="0"/>
              <a:t> thought of alliances in the terms of </a:t>
            </a:r>
            <a:r>
              <a:rPr lang="en-US" sz="2800" b="1" dirty="0" smtClean="0"/>
              <a:t>getting help</a:t>
            </a:r>
            <a:r>
              <a:rPr lang="en-US" sz="2800" dirty="0" smtClean="0"/>
              <a:t>, not giving it. Also was convinced British help was necessary.</a:t>
            </a:r>
            <a:endParaRPr lang="en-CA" sz="2800" dirty="0" smtClean="0"/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Britain</a:t>
            </a:r>
            <a:r>
              <a:rPr lang="en-US" sz="2800" dirty="0" smtClean="0"/>
              <a:t> – </a:t>
            </a:r>
            <a:r>
              <a:rPr lang="en-US" sz="2800" b="1" dirty="0" smtClean="0"/>
              <a:t>Chamberlain</a:t>
            </a:r>
            <a:r>
              <a:rPr lang="en-US" sz="2800" dirty="0" smtClean="0"/>
              <a:t> sought a </a:t>
            </a:r>
            <a:r>
              <a:rPr lang="en-US" sz="2800" b="1" dirty="0" smtClean="0"/>
              <a:t>compromise </a:t>
            </a:r>
            <a:r>
              <a:rPr lang="en-US" sz="2800" dirty="0" smtClean="0"/>
              <a:t>via self-determination and being unprepared for war.</a:t>
            </a:r>
          </a:p>
          <a:p>
            <a:endParaRPr lang="en-CA" dirty="0"/>
          </a:p>
        </p:txBody>
      </p:sp>
      <p:pic>
        <p:nvPicPr>
          <p:cNvPr id="4" name="Picture 4" descr="File:Dalad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4301"/>
            <a:ext cx="1352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hamberlain, (Arthur) Neville -- Media -- Encarta ® Online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Classic Appeasement</a:t>
            </a:r>
            <a:endParaRPr lang="en-CA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4293096"/>
          </a:xfrm>
        </p:spPr>
        <p:txBody>
          <a:bodyPr/>
          <a:lstStyle/>
          <a:p>
            <a:pPr eaLnBrk="1" hangingPunct="1"/>
            <a:r>
              <a:rPr lang="en-CA" sz="2800" b="1" dirty="0" smtClean="0"/>
              <a:t>On September 15, 1938 Chamberlain </a:t>
            </a:r>
            <a:r>
              <a:rPr lang="en-CA" sz="2800" dirty="0" smtClean="0"/>
              <a:t>rushed to meet </a:t>
            </a:r>
            <a:r>
              <a:rPr lang="en-CA" sz="2800" b="1" dirty="0" smtClean="0"/>
              <a:t>Hitler </a:t>
            </a:r>
            <a:r>
              <a:rPr lang="en-CA" sz="2800" dirty="0" smtClean="0"/>
              <a:t>at</a:t>
            </a:r>
            <a:r>
              <a:rPr lang="en-CA" sz="2800" b="1" dirty="0" smtClean="0"/>
              <a:t> Berchtesgaden </a:t>
            </a:r>
            <a:r>
              <a:rPr lang="en-CA" sz="2800" dirty="0" smtClean="0"/>
              <a:t>to discuss the matter.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The outcome  = classic appeasement:</a:t>
            </a:r>
          </a:p>
          <a:p>
            <a:pPr lvl="1"/>
            <a:r>
              <a:rPr lang="en-CA" sz="2800" dirty="0"/>
              <a:t>Germany could </a:t>
            </a:r>
            <a:r>
              <a:rPr lang="en-CA" sz="2800" b="1" dirty="0"/>
              <a:t>take over the </a:t>
            </a:r>
            <a:r>
              <a:rPr lang="en-CA" sz="2800" b="1" dirty="0" smtClean="0"/>
              <a:t>Sudetenland</a:t>
            </a:r>
            <a:r>
              <a:rPr lang="en-CA" sz="2800" dirty="0" smtClean="0"/>
              <a:t>.</a:t>
            </a:r>
          </a:p>
          <a:p>
            <a:pPr eaLnBrk="1" hangingPunct="1"/>
            <a:endParaRPr lang="en-CA" sz="2000" dirty="0" smtClean="0"/>
          </a:p>
          <a:p>
            <a:pPr eaLnBrk="1" hangingPunct="1"/>
            <a:endParaRPr lang="en-CA" sz="2000" dirty="0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5" y="0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Causes of WWII in Europe:</a:t>
            </a:r>
            <a:br>
              <a:rPr lang="en-CA" dirty="0" smtClean="0"/>
            </a:br>
            <a:r>
              <a:rPr lang="en-CA" dirty="0" smtClean="0"/>
              <a:t>Nazi Germany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797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800" b="1" dirty="0" smtClean="0"/>
              <a:t>Nazi Foreign Policy </a:t>
            </a:r>
            <a:r>
              <a:rPr lang="en-CA" sz="2800" dirty="0" smtClean="0"/>
              <a:t>before the outbreak of the war was based on </a:t>
            </a:r>
            <a:r>
              <a:rPr lang="en-CA" sz="2800" b="1" dirty="0" smtClean="0"/>
              <a:t>four general principles: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b="1" dirty="0"/>
          </a:p>
          <a:p>
            <a:pPr lvl="1">
              <a:defRPr/>
            </a:pPr>
            <a:r>
              <a:rPr lang="en-CA" sz="2800" b="1" dirty="0"/>
              <a:t>1. The Repudiation of the Treaty of </a:t>
            </a:r>
            <a:r>
              <a:rPr lang="en-CA" sz="2800" b="1" dirty="0" smtClean="0"/>
              <a:t>Versailles</a:t>
            </a:r>
            <a:endParaRPr lang="en-CA" sz="2800" b="1" dirty="0"/>
          </a:p>
          <a:p>
            <a:pPr lvl="2">
              <a:defRPr/>
            </a:pPr>
            <a:r>
              <a:rPr lang="en-CA" sz="2800" dirty="0"/>
              <a:t>Cancel reparations</a:t>
            </a:r>
          </a:p>
          <a:p>
            <a:pPr lvl="2">
              <a:defRPr/>
            </a:pPr>
            <a:r>
              <a:rPr lang="en-CA" sz="2800" dirty="0"/>
              <a:t>Rearmament</a:t>
            </a:r>
          </a:p>
          <a:p>
            <a:pPr lvl="2">
              <a:defRPr/>
            </a:pPr>
            <a:r>
              <a:rPr lang="en-CA" sz="2800" dirty="0"/>
              <a:t>Conscription</a:t>
            </a:r>
          </a:p>
          <a:p>
            <a:pPr lvl="2">
              <a:defRPr/>
            </a:pPr>
            <a:r>
              <a:rPr lang="en-CA" sz="2800" dirty="0"/>
              <a:t>Reoccupation of Rhineland</a:t>
            </a:r>
            <a:endParaRPr lang="en-CA" sz="2800" b="1" dirty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b="1" dirty="0" smtClean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dirty="0" smtClean="0"/>
          </a:p>
        </p:txBody>
      </p:sp>
      <p:pic>
        <p:nvPicPr>
          <p:cNvPr id="47108" name="Picture 2" descr="File:Flag of Nazi Germany (1933-1945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966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Threat of the Occupation</a:t>
            </a:r>
            <a:br>
              <a:rPr lang="en-CA" dirty="0" smtClean="0"/>
            </a:br>
            <a:r>
              <a:rPr lang="en-CA" dirty="0" smtClean="0"/>
              <a:t>of Sudetenland</a:t>
            </a:r>
            <a:endParaRPr lang="en-CA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7239000" cy="4005064"/>
          </a:xfrm>
        </p:spPr>
        <p:txBody>
          <a:bodyPr/>
          <a:lstStyle/>
          <a:p>
            <a:pPr eaLnBrk="1" hangingPunct="1"/>
            <a:r>
              <a:rPr lang="en-CA" sz="2800" dirty="0" smtClean="0"/>
              <a:t>By September 20</a:t>
            </a:r>
            <a:r>
              <a:rPr lang="en-CA" sz="2800" baseline="30000" dirty="0" smtClean="0"/>
              <a:t>th</a:t>
            </a:r>
            <a:r>
              <a:rPr lang="en-CA" sz="2800" dirty="0" smtClean="0"/>
              <a:t>, 1938 </a:t>
            </a:r>
            <a:r>
              <a:rPr lang="en-CA" sz="2800" b="1" dirty="0" smtClean="0"/>
              <a:t>Benes </a:t>
            </a:r>
            <a:r>
              <a:rPr lang="en-CA" sz="2800" dirty="0" smtClean="0"/>
              <a:t>had been </a:t>
            </a:r>
            <a:r>
              <a:rPr lang="en-CA" sz="2800" b="1" dirty="0" smtClean="0"/>
              <a:t>convinced to accept</a:t>
            </a:r>
            <a:r>
              <a:rPr lang="en-CA" sz="2800" dirty="0" smtClean="0"/>
              <a:t>.</a:t>
            </a:r>
          </a:p>
          <a:p>
            <a:pPr eaLnBrk="1" hangingPunct="1"/>
            <a:endParaRPr lang="en-CA" sz="2800" dirty="0" smtClean="0"/>
          </a:p>
          <a:p>
            <a:r>
              <a:rPr lang="en-CA" sz="2800" dirty="0" smtClean="0"/>
              <a:t>Hitler </a:t>
            </a:r>
            <a:r>
              <a:rPr lang="en-CA" sz="2800" dirty="0"/>
              <a:t>announced on October 1, 1938 that he would </a:t>
            </a:r>
            <a:r>
              <a:rPr lang="en-CA" sz="2800" b="1" dirty="0"/>
              <a:t>occupy the Sudetenland</a:t>
            </a:r>
            <a:r>
              <a:rPr lang="en-CA" sz="2800" dirty="0"/>
              <a:t>.</a:t>
            </a:r>
          </a:p>
          <a:p>
            <a:pPr eaLnBrk="1" hangingPunct="1"/>
            <a:endParaRPr lang="en-CA" sz="2000" dirty="0" smtClean="0"/>
          </a:p>
          <a:p>
            <a:pPr eaLnBrk="1" hangingPunct="1"/>
            <a:endParaRPr lang="en-CA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5" y="0"/>
            <a:ext cx="2524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27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Munich Conference/Pact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7239000" cy="42210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>
                <a:cs typeface="Times New Roman" pitchFamily="18" charset="0"/>
              </a:rPr>
              <a:t>Mussolini proposed a </a:t>
            </a:r>
            <a:r>
              <a:rPr lang="en-US" sz="2800" b="1" dirty="0" smtClean="0">
                <a:cs typeface="Times New Roman" pitchFamily="18" charset="0"/>
              </a:rPr>
              <a:t>Four Power Conference </a:t>
            </a:r>
            <a:r>
              <a:rPr lang="en-US" sz="2800" dirty="0" smtClean="0">
                <a:cs typeface="Times New Roman" pitchFamily="18" charset="0"/>
              </a:rPr>
              <a:t>at</a:t>
            </a:r>
            <a:r>
              <a:rPr lang="en-US" sz="2800" b="1" dirty="0" smtClean="0">
                <a:cs typeface="Times New Roman" pitchFamily="18" charset="0"/>
              </a:rPr>
              <a:t> Munich (Germany, Italy, France + Britain)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cs typeface="Times New Roman" pitchFamily="18" charset="0"/>
              </a:rPr>
              <a:t>The Munich Conference (September 29, 1938) </a:t>
            </a:r>
            <a:r>
              <a:rPr lang="en-US" sz="2800" dirty="0" smtClean="0">
                <a:cs typeface="Times New Roman" pitchFamily="18" charset="0"/>
              </a:rPr>
              <a:t>= Hitler gave Mussolini the terms he wanted and would accept.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66564" name="Picture 2" descr="File:Hitlermusso2 e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1550" y="0"/>
            <a:ext cx="18224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Munich Conference</a:t>
            </a:r>
            <a:r>
              <a:rPr lang="en-CA" dirty="0"/>
              <a:t> </a:t>
            </a:r>
            <a:r>
              <a:rPr lang="en-CA" dirty="0" smtClean="0"/>
              <a:t>+</a:t>
            </a:r>
            <a:br>
              <a:rPr lang="en-CA" dirty="0" smtClean="0"/>
            </a:br>
            <a:r>
              <a:rPr lang="en-CA" dirty="0" smtClean="0"/>
              <a:t>Munich Agreement/ Pact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7239000" cy="42210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cs typeface="Times New Roman" pitchFamily="18" charset="0"/>
              </a:rPr>
              <a:t>The major </a:t>
            </a:r>
            <a:r>
              <a:rPr lang="en-US" b="1" dirty="0" smtClean="0">
                <a:cs typeface="Times New Roman" pitchFamily="18" charset="0"/>
              </a:rPr>
              <a:t>“concession”</a:t>
            </a:r>
            <a:r>
              <a:rPr lang="en-US" dirty="0" smtClean="0">
                <a:cs typeface="Times New Roman" pitchFamily="18" charset="0"/>
              </a:rPr>
              <a:t> =  </a:t>
            </a:r>
            <a:r>
              <a:rPr lang="en-US" b="1" dirty="0" smtClean="0">
                <a:cs typeface="Times New Roman" pitchFamily="18" charset="0"/>
              </a:rPr>
              <a:t>delay the occupation </a:t>
            </a:r>
            <a:r>
              <a:rPr lang="en-US" dirty="0" smtClean="0">
                <a:cs typeface="Times New Roman" pitchFamily="18" charset="0"/>
              </a:rPr>
              <a:t>until October 10.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cs typeface="Times New Roman" pitchFamily="18" charset="0"/>
              </a:rPr>
              <a:t>At the Conference, </a:t>
            </a:r>
            <a:r>
              <a:rPr lang="en-US" b="1" dirty="0" smtClean="0">
                <a:cs typeface="Times New Roman" pitchFamily="18" charset="0"/>
              </a:rPr>
              <a:t>Britain and France </a:t>
            </a:r>
            <a:r>
              <a:rPr lang="en-US" dirty="0" smtClean="0">
                <a:cs typeface="Times New Roman" pitchFamily="18" charset="0"/>
              </a:rPr>
              <a:t>(not Czechoslovakia) </a:t>
            </a:r>
            <a:r>
              <a:rPr lang="en-US" b="1" dirty="0" smtClean="0">
                <a:cs typeface="Times New Roman" pitchFamily="18" charset="0"/>
              </a:rPr>
              <a:t>agreed</a:t>
            </a:r>
            <a:r>
              <a:rPr lang="en-US" dirty="0" smtClean="0">
                <a:cs typeface="Times New Roman" pitchFamily="18" charset="0"/>
              </a:rPr>
              <a:t> to the German occupation of the Sudetenland (on the principle of self-determination).</a:t>
            </a:r>
          </a:p>
          <a:p>
            <a:endParaRPr lang="en-CA" dirty="0"/>
          </a:p>
        </p:txBody>
      </p:sp>
      <p:pic>
        <p:nvPicPr>
          <p:cNvPr id="4" name="Picture 2" descr="File:Hitlermusso2 e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1550" y="0"/>
            <a:ext cx="18224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944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Chamberlain, Daladier, Hitler and Mussolini at the Munich Conference</a:t>
            </a:r>
            <a:endParaRPr lang="en-CA" dirty="0"/>
          </a:p>
        </p:txBody>
      </p:sp>
      <p:pic>
        <p:nvPicPr>
          <p:cNvPr id="67587" name="Picture 2" descr="File:Bundesarchiv Bild 183-R69173, Münchener Abkommen, Staatschef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998663"/>
            <a:ext cx="7069138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143000"/>
            <a:ext cx="75311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67500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Waving a “Piece of paper”</a:t>
            </a:r>
            <a:br>
              <a:rPr lang="en-CA" dirty="0" smtClean="0"/>
            </a:br>
            <a:r>
              <a:rPr lang="en-CA" dirty="0" smtClean="0"/>
              <a:t>The “Peace for Our time” Speech</a:t>
            </a:r>
            <a:endParaRPr lang="en-C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Czechoslovakia: The Apex of Appeasement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7239000" cy="4221088"/>
          </a:xfrm>
        </p:spPr>
        <p:txBody>
          <a:bodyPr>
            <a:normAutofit/>
          </a:bodyPr>
          <a:lstStyle/>
          <a:p>
            <a:pPr marL="27432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When </a:t>
            </a:r>
            <a:r>
              <a:rPr lang="en-US" sz="2800" b="1" dirty="0" smtClean="0">
                <a:solidFill>
                  <a:schemeClr val="tx1"/>
                </a:solidFill>
              </a:rPr>
              <a:t>Chamberlain</a:t>
            </a:r>
            <a:r>
              <a:rPr lang="en-US" sz="2800" dirty="0" smtClean="0">
                <a:solidFill>
                  <a:schemeClr val="tx1"/>
                </a:solidFill>
              </a:rPr>
              <a:t> announced, </a:t>
            </a:r>
            <a:r>
              <a:rPr lang="en-US" sz="2800" b="1" dirty="0" smtClean="0">
                <a:solidFill>
                  <a:schemeClr val="tx1"/>
                </a:solidFill>
              </a:rPr>
              <a:t>“We have peace for our time.”</a:t>
            </a:r>
            <a:endParaRPr lang="en-CA" sz="2800" dirty="0" smtClean="0">
              <a:solidFill>
                <a:schemeClr val="tx1"/>
              </a:solidFill>
            </a:endParaRPr>
          </a:p>
          <a:p>
            <a:pPr marL="27432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lang="en-US" sz="2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7432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Hitler took </a:t>
            </a: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Czechoslovakia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in March </a:t>
            </a: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1939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marL="27432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lang="en-US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27432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Benes resigned = replaced by </a:t>
            </a: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Emil </a:t>
            </a:r>
            <a:r>
              <a:rPr lang="en-US" sz="2800" b="1" dirty="0" err="1" smtClean="0">
                <a:solidFill>
                  <a:schemeClr val="tx1"/>
                </a:solidFill>
                <a:cs typeface="Times New Roman" pitchFamily="18" charset="0"/>
              </a:rPr>
              <a:t>Hacha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70660" name="Picture 2" descr="File:Emil Hach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638" y="0"/>
            <a:ext cx="150336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Apex of Appeasement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7239000" cy="360342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The take-over of Czechoslovakia </a:t>
            </a:r>
            <a:r>
              <a:rPr lang="en-US" sz="2800" dirty="0">
                <a:cs typeface="Times New Roman" pitchFamily="18" charset="0"/>
              </a:rPr>
              <a:t>was about Hitler’s </a:t>
            </a:r>
            <a:r>
              <a:rPr lang="en-US" sz="2800" dirty="0" smtClean="0">
                <a:cs typeface="Times New Roman" pitchFamily="18" charset="0"/>
              </a:rPr>
              <a:t>intent to </a:t>
            </a:r>
            <a:r>
              <a:rPr lang="en-US" sz="2800" b="1" dirty="0" smtClean="0">
                <a:cs typeface="Times New Roman" pitchFamily="18" charset="0"/>
              </a:rPr>
              <a:t>dominate/control of Europe</a:t>
            </a:r>
            <a:r>
              <a:rPr lang="en-US" sz="2800" dirty="0" smtClean="0">
                <a:cs typeface="Times New Roman" pitchFamily="18" charset="0"/>
              </a:rPr>
              <a:t>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4" name="Picture 2" descr="File:Emil Hach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638" y="0"/>
            <a:ext cx="150336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Hitler enters Sudetenland</a:t>
            </a:r>
            <a:endParaRPr lang="en-CA" dirty="0"/>
          </a:p>
        </p:txBody>
      </p:sp>
      <p:pic>
        <p:nvPicPr>
          <p:cNvPr id="71683" name="Picture 2" descr="File:Bundesarchiv Bild 137-004055, Eger, Besuch Adolf Hitl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428750"/>
            <a:ext cx="35083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Slovak state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464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800" dirty="0" smtClean="0"/>
              <a:t>February </a:t>
            </a:r>
            <a:r>
              <a:rPr lang="en-CA" sz="2800" b="1" dirty="0" smtClean="0"/>
              <a:t>1939</a:t>
            </a:r>
            <a:r>
              <a:rPr lang="en-CA" sz="2800" dirty="0" smtClean="0"/>
              <a:t> the </a:t>
            </a:r>
            <a:r>
              <a:rPr lang="en-CA" sz="2800" b="1" dirty="0" smtClean="0"/>
              <a:t>Slovak state </a:t>
            </a:r>
            <a:r>
              <a:rPr lang="en-CA" sz="2800" dirty="0" smtClean="0"/>
              <a:t>grew turbulent.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b="1" dirty="0" smtClean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b="1" dirty="0" smtClean="0"/>
              <a:t>P</a:t>
            </a: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uppet fascist state </a:t>
            </a: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which existed from 14 March 1939 to 8 May 1945 as an </a:t>
            </a: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ally </a:t>
            </a: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and client state of </a:t>
            </a: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Nazi Germany </a:t>
            </a: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and was </a:t>
            </a: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divided up by Hungary and Poland</a:t>
            </a: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Present-day </a:t>
            </a: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Slovakia</a:t>
            </a: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</p:txBody>
      </p:sp>
      <p:pic>
        <p:nvPicPr>
          <p:cNvPr id="72708" name="Picture 6" descr="wen_05_img09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775" y="0"/>
            <a:ext cx="21812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98072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Nazi Germany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7239000" cy="5229199"/>
          </a:xfrm>
        </p:spPr>
        <p:txBody>
          <a:bodyPr/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2. Uniting all German people with the Fatherland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en-CA" sz="2800" dirty="0" smtClean="0"/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CA" sz="2800" dirty="0" smtClean="0"/>
              <a:t>German people in Austria, Sudetenland of Czechoslovakia, Western Poland/Polish Corridor, East Prussia.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18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>
              <a:defRPr/>
            </a:pPr>
            <a:endParaRPr lang="en-CA" sz="1800" dirty="0"/>
          </a:p>
        </p:txBody>
      </p:sp>
      <p:pic>
        <p:nvPicPr>
          <p:cNvPr id="4" name="Picture 2" descr="File:Flag of Nazi Germany (1933-1945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en_05_img09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7643444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en-CA" dirty="0" smtClean="0"/>
              <a:t>The Slovak state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653136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March 9, 1939 the Czechoslovakian government </a:t>
            </a:r>
            <a:r>
              <a:rPr lang="en-CA" sz="2800" b="1" dirty="0" smtClean="0"/>
              <a:t>dismissed </a:t>
            </a:r>
            <a:r>
              <a:rPr lang="en-CA" sz="2800" dirty="0" smtClean="0"/>
              <a:t>the local </a:t>
            </a:r>
            <a:r>
              <a:rPr lang="en-CA" sz="2800" b="1" dirty="0" smtClean="0"/>
              <a:t>Slovak government.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The Czechoslovakian</a:t>
            </a:r>
            <a:r>
              <a:rPr lang="en-CA" sz="2800" b="1" dirty="0" smtClean="0"/>
              <a:t> troops prepared </a:t>
            </a:r>
            <a:r>
              <a:rPr lang="en-CA" sz="2800" dirty="0" smtClean="0"/>
              <a:t>to move in.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smtClean="0"/>
              <a:t>Hitler </a:t>
            </a:r>
            <a:r>
              <a:rPr lang="en-CA" sz="2800" dirty="0" smtClean="0"/>
              <a:t>continued to </a:t>
            </a:r>
            <a:r>
              <a:rPr lang="en-CA" sz="2800" b="1" dirty="0" smtClean="0"/>
              <a:t>recognize</a:t>
            </a:r>
            <a:r>
              <a:rPr lang="en-CA" sz="2800" dirty="0" smtClean="0"/>
              <a:t> the </a:t>
            </a:r>
            <a:r>
              <a:rPr lang="en-CA" sz="2800" b="1" dirty="0" smtClean="0"/>
              <a:t>independence </a:t>
            </a:r>
            <a:r>
              <a:rPr lang="en-CA" sz="2800" dirty="0" smtClean="0"/>
              <a:t>of the </a:t>
            </a:r>
            <a:r>
              <a:rPr lang="en-CA" sz="2800" b="1" dirty="0" smtClean="0"/>
              <a:t>Slovak state</a:t>
            </a:r>
            <a:r>
              <a:rPr lang="en-CA" sz="2800" dirty="0" smtClean="0"/>
              <a:t>.</a:t>
            </a:r>
          </a:p>
          <a:p>
            <a:endParaRPr lang="en-CA" dirty="0"/>
          </a:p>
        </p:txBody>
      </p:sp>
      <p:pic>
        <p:nvPicPr>
          <p:cNvPr id="4" name="Picture 6" descr="wen_05_img09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775" y="0"/>
            <a:ext cx="21812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end of </a:t>
            </a:r>
            <a:br>
              <a:rPr lang="en-CA" dirty="0" smtClean="0"/>
            </a:br>
            <a:r>
              <a:rPr lang="en-CA" dirty="0" smtClean="0"/>
              <a:t>Czechoslovakia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429309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March 13, 1939 Hitler’s </a:t>
            </a:r>
            <a:r>
              <a:rPr lang="en-CA" sz="2800" b="1" dirty="0" smtClean="0"/>
              <a:t>troops </a:t>
            </a:r>
            <a:r>
              <a:rPr lang="en-CA" sz="2800" dirty="0" smtClean="0"/>
              <a:t>moved into</a:t>
            </a:r>
            <a:r>
              <a:rPr lang="en-CA" sz="2800" b="1" dirty="0" smtClean="0"/>
              <a:t> Moravia and Bohemia </a:t>
            </a:r>
            <a:r>
              <a:rPr lang="en-CA" sz="2800" dirty="0" smtClean="0"/>
              <a:t>to</a:t>
            </a:r>
            <a:r>
              <a:rPr lang="en-CA" sz="2800" b="1" dirty="0" smtClean="0"/>
              <a:t> “aid” the Slovaks</a:t>
            </a:r>
            <a:r>
              <a:rPr lang="en-CA" sz="2800" dirty="0" smtClean="0"/>
              <a:t>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Today part of the Czech Republic</a:t>
            </a: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>
              <a:defRPr/>
            </a:pPr>
            <a:r>
              <a:rPr lang="en-CA" sz="2800" dirty="0" err="1" smtClean="0"/>
              <a:t>Hacha</a:t>
            </a:r>
            <a:r>
              <a:rPr lang="en-CA" sz="2800" dirty="0" smtClean="0"/>
              <a:t> went to see </a:t>
            </a:r>
            <a:r>
              <a:rPr lang="en-CA" sz="2800" dirty="0"/>
              <a:t>Hitler = </a:t>
            </a:r>
            <a:r>
              <a:rPr lang="en-CA" sz="2800" dirty="0" smtClean="0"/>
              <a:t>sign </a:t>
            </a:r>
            <a:r>
              <a:rPr lang="en-CA" sz="2800" dirty="0"/>
              <a:t>away Czechoslovakian independence or face </a:t>
            </a:r>
            <a:r>
              <a:rPr lang="en-CA" sz="2800" dirty="0" smtClean="0"/>
              <a:t>invasion</a:t>
            </a:r>
            <a:r>
              <a:rPr lang="en-CA" sz="2800" dirty="0"/>
              <a:t>.</a:t>
            </a: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594" y="0"/>
            <a:ext cx="301206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236117"/>
          </a:xfrm>
        </p:spPr>
        <p:txBody>
          <a:bodyPr>
            <a:normAutofit/>
          </a:bodyPr>
          <a:lstStyle/>
          <a:p>
            <a:r>
              <a:rPr lang="en-CA" dirty="0" smtClean="0"/>
              <a:t>The end of </a:t>
            </a:r>
            <a:br>
              <a:rPr lang="en-CA" dirty="0" smtClean="0"/>
            </a:br>
            <a:r>
              <a:rPr lang="en-CA" dirty="0" smtClean="0"/>
              <a:t>Czechoslovakia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7239000" cy="4149079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smtClean="0"/>
              <a:t>On March 15, 1939 Czechoslovakia </a:t>
            </a:r>
            <a:r>
              <a:rPr lang="en-CA" sz="2800" dirty="0" smtClean="0"/>
              <a:t>became a</a:t>
            </a:r>
            <a:r>
              <a:rPr lang="en-CA" sz="2800" b="1" dirty="0" smtClean="0"/>
              <a:t> German protectorate.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A </a:t>
            </a: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protectorate</a:t>
            </a: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 is a territory that is protected diplomatically or militarily against third parties by a stronger state or entity.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594" y="0"/>
            <a:ext cx="301206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541008"/>
          </a:xfrm>
        </p:spPr>
        <p:txBody>
          <a:bodyPr>
            <a:normAutofit/>
          </a:bodyPr>
          <a:lstStyle/>
          <a:p>
            <a:r>
              <a:rPr lang="en-CA" sz="6000" dirty="0" smtClean="0"/>
              <a:t>Summary + significance</a:t>
            </a:r>
            <a:endParaRPr lang="en-CA" sz="6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566277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88" y="337419"/>
            <a:ext cx="6993610" cy="101987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War over Poland:</a:t>
            </a:r>
            <a:br>
              <a:rPr lang="en-CA" dirty="0" smtClean="0"/>
            </a:br>
            <a:r>
              <a:rPr lang="en-CA" dirty="0" smtClean="0"/>
              <a:t>expanding guarantees</a:t>
            </a:r>
            <a:endParaRPr lang="en-CA" dirty="0"/>
          </a:p>
        </p:txBody>
      </p:sp>
      <p:sp>
        <p:nvSpPr>
          <p:cNvPr id="77827" name="Rectangle 4"/>
          <p:cNvSpPr>
            <a:spLocks noGrp="1"/>
          </p:cNvSpPr>
          <p:nvPr>
            <p:ph idx="1"/>
          </p:nvPr>
        </p:nvSpPr>
        <p:spPr>
          <a:xfrm>
            <a:off x="457200" y="2708920"/>
            <a:ext cx="7239000" cy="4149080"/>
          </a:xfrm>
        </p:spPr>
        <p:txBody>
          <a:bodyPr/>
          <a:lstStyle/>
          <a:p>
            <a:pPr eaLnBrk="1" hangingPunct="1"/>
            <a:r>
              <a:rPr lang="en-CA" sz="2800" dirty="0" smtClean="0"/>
              <a:t>On April 13, 1939 –</a:t>
            </a:r>
            <a:r>
              <a:rPr lang="en-CA" sz="2800" b="1" dirty="0" smtClean="0"/>
              <a:t>French and British </a:t>
            </a:r>
            <a:r>
              <a:rPr lang="en-CA" sz="2800" dirty="0" smtClean="0"/>
              <a:t>gave </a:t>
            </a:r>
            <a:r>
              <a:rPr lang="en-CA" sz="2800" b="1" dirty="0" smtClean="0"/>
              <a:t>Romania and Bulgaria </a:t>
            </a:r>
            <a:r>
              <a:rPr lang="en-CA" sz="2800" dirty="0" smtClean="0"/>
              <a:t>a guarantee that they would </a:t>
            </a:r>
            <a:r>
              <a:rPr lang="en-CA" sz="2800" b="1" dirty="0" smtClean="0"/>
              <a:t>back them up</a:t>
            </a:r>
            <a:r>
              <a:rPr lang="en-CA" sz="2800" dirty="0" smtClean="0"/>
              <a:t>.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Fr. And GB also gave </a:t>
            </a:r>
            <a:r>
              <a:rPr lang="en-CA" sz="2800" b="1" dirty="0" smtClean="0"/>
              <a:t>total support to Poland </a:t>
            </a:r>
            <a:r>
              <a:rPr lang="en-CA" sz="2800" dirty="0" smtClean="0"/>
              <a:t>in case of invasion.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endParaRPr lang="en-CA" sz="2200" dirty="0" smtClean="0"/>
          </a:p>
          <a:p>
            <a:pPr eaLnBrk="1" hangingPunct="1"/>
            <a:endParaRPr lang="en-CA" sz="2200" dirty="0" smtClean="0"/>
          </a:p>
        </p:txBody>
      </p:sp>
      <p:pic>
        <p:nvPicPr>
          <p:cNvPr id="77828" name="Picture 5" descr="po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17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 smtClean="0"/>
              <a:t>Stalin approaches </a:t>
            </a:r>
            <a:br>
              <a:rPr lang="en-CA" dirty="0" smtClean="0"/>
            </a:br>
            <a:r>
              <a:rPr lang="en-CA" dirty="0" smtClean="0"/>
              <a:t>the West</a:t>
            </a:r>
            <a:endParaRPr lang="en-CA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4104455"/>
          </a:xfrm>
        </p:spPr>
        <p:txBody>
          <a:bodyPr/>
          <a:lstStyle/>
          <a:p>
            <a:pPr eaLnBrk="1" hangingPunct="1"/>
            <a:r>
              <a:rPr lang="en-CA" sz="2800" dirty="0" smtClean="0"/>
              <a:t>The </a:t>
            </a:r>
            <a:r>
              <a:rPr lang="en-CA" sz="2800" b="1" dirty="0" smtClean="0"/>
              <a:t>Soviets were suspicious of the West </a:t>
            </a:r>
            <a:r>
              <a:rPr lang="en-CA" sz="2800" dirty="0" smtClean="0"/>
              <a:t>ability (inability) and willingness (unwillingness) to stop Hitler.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British and French had </a:t>
            </a:r>
            <a:r>
              <a:rPr lang="en-CA" sz="2800" b="1" dirty="0" smtClean="0"/>
              <a:t>missed their last chance to exercise collective security against Hitler </a:t>
            </a:r>
            <a:r>
              <a:rPr lang="en-CA" sz="2800" dirty="0" smtClean="0"/>
              <a:t>when they failed to sign an agreement with the USSR.</a:t>
            </a:r>
          </a:p>
          <a:p>
            <a:pPr eaLnBrk="1" hangingPunct="1"/>
            <a:endParaRPr lang="en-CA" sz="2200" dirty="0" smtClean="0"/>
          </a:p>
          <a:p>
            <a:pPr eaLnBrk="1" hangingPunct="1"/>
            <a:endParaRPr lang="en-CA" sz="2200" dirty="0" smtClean="0"/>
          </a:p>
        </p:txBody>
      </p:sp>
      <p:pic>
        <p:nvPicPr>
          <p:cNvPr id="4" name="Picture 5" descr="hitler-sta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0"/>
            <a:ext cx="2159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Stalin rejected</a:t>
            </a:r>
            <a:endParaRPr lang="en-CA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5013175"/>
          </a:xfrm>
        </p:spPr>
        <p:txBody>
          <a:bodyPr/>
          <a:lstStyle/>
          <a:p>
            <a:pPr eaLnBrk="1" hangingPunct="1"/>
            <a:r>
              <a:rPr lang="en-CA" sz="2800" dirty="0" smtClean="0"/>
              <a:t>They </a:t>
            </a:r>
            <a:r>
              <a:rPr lang="en-CA" sz="2800" b="1" dirty="0" smtClean="0"/>
              <a:t>rejected </a:t>
            </a:r>
            <a:r>
              <a:rPr lang="en-CA" sz="2800" dirty="0" smtClean="0"/>
              <a:t>Stalin’s advances</a:t>
            </a:r>
            <a:r>
              <a:rPr lang="en-CA" sz="2800" b="1" dirty="0" smtClean="0"/>
              <a:t> </a:t>
            </a:r>
            <a:r>
              <a:rPr lang="en-CA" sz="2800" dirty="0" smtClean="0"/>
              <a:t>for a </a:t>
            </a:r>
            <a:r>
              <a:rPr lang="en-CA" sz="2800" b="1" dirty="0" smtClean="0"/>
              <a:t>anti-Hitler</a:t>
            </a:r>
            <a:r>
              <a:rPr lang="en-CA" sz="2800" dirty="0" smtClean="0"/>
              <a:t> </a:t>
            </a:r>
            <a:r>
              <a:rPr lang="en-CA" sz="2800" b="1" dirty="0" smtClean="0"/>
              <a:t>pact</a:t>
            </a:r>
            <a:r>
              <a:rPr lang="en-CA" sz="2800" dirty="0" smtClean="0"/>
              <a:t> because:</a:t>
            </a:r>
          </a:p>
          <a:p>
            <a:pPr lvl="1" eaLnBrk="1" hangingPunct="1"/>
            <a:endParaRPr lang="en-CA" sz="2800" dirty="0" smtClean="0"/>
          </a:p>
          <a:p>
            <a:pPr lvl="1" eaLnBrk="1" hangingPunct="1"/>
            <a:r>
              <a:rPr lang="en-CA" sz="2600" dirty="0" smtClean="0"/>
              <a:t>Suspicious of Stalin’s motives.</a:t>
            </a:r>
          </a:p>
          <a:p>
            <a:pPr lvl="1" eaLnBrk="1" hangingPunct="1"/>
            <a:endParaRPr lang="en-CA" sz="2600" dirty="0" smtClean="0"/>
          </a:p>
          <a:p>
            <a:pPr lvl="1" eaLnBrk="1" hangingPunct="1"/>
            <a:r>
              <a:rPr lang="en-CA" sz="2600" dirty="0" smtClean="0"/>
              <a:t>Unsure of the Red Army after Stalin’s purges.</a:t>
            </a:r>
          </a:p>
          <a:p>
            <a:pPr lvl="1" eaLnBrk="1" hangingPunct="1"/>
            <a:endParaRPr lang="en-CA" sz="2600" dirty="0" smtClean="0"/>
          </a:p>
          <a:p>
            <a:pPr lvl="1" eaLnBrk="1" hangingPunct="1"/>
            <a:r>
              <a:rPr lang="en-CA" sz="2600" dirty="0" smtClean="0"/>
              <a:t>Could not persuade the Poles to allow Russian troops to cross Poland should there be a war with Hitler.</a:t>
            </a:r>
          </a:p>
          <a:p>
            <a:pPr eaLnBrk="1" hangingPunct="1"/>
            <a:endParaRPr lang="en-CA" dirty="0" smtClean="0"/>
          </a:p>
        </p:txBody>
      </p:sp>
      <p:pic>
        <p:nvPicPr>
          <p:cNvPr id="79876" name="Picture 5" descr="hitler-sta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0"/>
            <a:ext cx="2159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 smtClean="0"/>
              <a:t>Stalin </a:t>
            </a:r>
            <a:r>
              <a:rPr lang="en-CA" dirty="0" smtClean="0"/>
              <a:t>makes a deal </a:t>
            </a:r>
            <a:br>
              <a:rPr lang="en-CA" dirty="0" smtClean="0"/>
            </a:br>
            <a:r>
              <a:rPr lang="en-CA" dirty="0" smtClean="0"/>
              <a:t>with the devil</a:t>
            </a:r>
            <a:endParaRPr lang="en-CA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71500" y="2348880"/>
            <a:ext cx="7239000" cy="450912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800" dirty="0" smtClean="0"/>
              <a:t>The Russo-German or </a:t>
            </a:r>
            <a:r>
              <a:rPr lang="en-CA" sz="2800" b="1" dirty="0" smtClean="0"/>
              <a:t>Nazi-Soviet Non-Aggression Pact of 1939</a:t>
            </a:r>
            <a:r>
              <a:rPr lang="en-CA" sz="2800" dirty="0" smtClean="0"/>
              <a:t> war signed on August 23 between Hitler and Stalin.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Agreed:</a:t>
            </a:r>
          </a:p>
          <a:p>
            <a:pPr lvl="1" eaLnBrk="1" hangingPunct="1"/>
            <a:r>
              <a:rPr lang="en-CA" sz="2800" b="1" dirty="0" smtClean="0"/>
              <a:t>Not to fight each other.</a:t>
            </a:r>
          </a:p>
          <a:p>
            <a:pPr lvl="1" eaLnBrk="1" hangingPunct="1"/>
            <a:r>
              <a:rPr lang="en-CA" sz="2800" b="1" dirty="0" smtClean="0"/>
              <a:t>To carve up Poland in half.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Both</a:t>
            </a:r>
            <a:r>
              <a:rPr lang="en-CA" sz="2800" b="1" dirty="0" smtClean="0"/>
              <a:t> gained time </a:t>
            </a:r>
            <a:r>
              <a:rPr lang="en-CA" sz="2800" dirty="0" smtClean="0"/>
              <a:t>and </a:t>
            </a:r>
            <a:r>
              <a:rPr lang="en-CA" sz="2800" b="1" dirty="0" smtClean="0"/>
              <a:t>security</a:t>
            </a:r>
            <a:r>
              <a:rPr lang="en-CA" sz="2800" dirty="0" smtClean="0"/>
              <a:t>.</a:t>
            </a:r>
          </a:p>
        </p:txBody>
      </p:sp>
      <p:pic>
        <p:nvPicPr>
          <p:cNvPr id="4" name="Picture 5" descr="hitler-sta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0" y="0"/>
            <a:ext cx="2159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1052736"/>
          </a:xfrm>
        </p:spPr>
        <p:txBody>
          <a:bodyPr/>
          <a:lstStyle/>
          <a:p>
            <a:r>
              <a:rPr lang="en-CA" dirty="0" smtClean="0"/>
              <a:t>Nazi Germany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3. Lebensraum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en-CA" sz="2800" dirty="0" smtClean="0"/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CA" sz="2800" dirty="0" smtClean="0"/>
              <a:t>“Living space” in the East (especially Ukraine) for Germany’s superior races.</a:t>
            </a:r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b="1" dirty="0" smtClean="0"/>
          </a:p>
          <a:p>
            <a:pPr marL="521970" lvl="1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smtClean="0"/>
              <a:t>4. Rearmament of Germany</a:t>
            </a:r>
          </a:p>
          <a:p>
            <a:pPr marL="760095" lvl="2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760095" lvl="2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Prepare for war.</a:t>
            </a:r>
          </a:p>
          <a:p>
            <a:endParaRPr lang="en-CA" dirty="0"/>
          </a:p>
        </p:txBody>
      </p:sp>
      <p:pic>
        <p:nvPicPr>
          <p:cNvPr id="4" name="Picture 2" descr="File:Flag of Nazi Germany (1933-1945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641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dirty="0" smtClean="0"/>
              <a:t>Beginning the </a:t>
            </a:r>
            <a:br>
              <a:rPr lang="en-CA" dirty="0" smtClean="0"/>
            </a:br>
            <a:r>
              <a:rPr lang="en-CA" dirty="0" smtClean="0"/>
              <a:t>Invasion of Poland</a:t>
            </a:r>
            <a:endParaRPr lang="en-CA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7239000" cy="4006776"/>
          </a:xfrm>
        </p:spPr>
        <p:txBody>
          <a:bodyPr/>
          <a:lstStyle/>
          <a:p>
            <a:pPr eaLnBrk="1" hangingPunct="1"/>
            <a:r>
              <a:rPr lang="en-CA" sz="2800" dirty="0" smtClean="0"/>
              <a:t>Agreement</a:t>
            </a:r>
            <a:r>
              <a:rPr lang="en-CA" sz="2800" b="1" dirty="0" smtClean="0"/>
              <a:t> guaranteed a war </a:t>
            </a:r>
            <a:r>
              <a:rPr lang="en-CA" sz="2800" dirty="0" smtClean="0"/>
              <a:t>with Hitler</a:t>
            </a:r>
            <a:r>
              <a:rPr lang="en-US" sz="2800" b="1" dirty="0" smtClean="0"/>
              <a:t> </a:t>
            </a:r>
            <a:r>
              <a:rPr lang="en-US" sz="2800" dirty="0" smtClean="0"/>
              <a:t>= not have to worry about an </a:t>
            </a:r>
            <a:r>
              <a:rPr lang="en-US" sz="2800" dirty="0" smtClean="0"/>
              <a:t>Eastern </a:t>
            </a:r>
            <a:r>
              <a:rPr lang="en-US" sz="2800" dirty="0" smtClean="0"/>
              <a:t>Front.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In the last weeks of August </a:t>
            </a:r>
            <a:r>
              <a:rPr lang="en-US" sz="2800" b="1" dirty="0" smtClean="0"/>
              <a:t>Hitler</a:t>
            </a:r>
            <a:r>
              <a:rPr lang="en-US" sz="2800" dirty="0" smtClean="0"/>
              <a:t> tried to </a:t>
            </a:r>
            <a:r>
              <a:rPr lang="en-US" sz="2800" b="1" dirty="0" smtClean="0"/>
              <a:t>persuade GB </a:t>
            </a:r>
            <a:r>
              <a:rPr lang="en-US" sz="2800" dirty="0" smtClean="0"/>
              <a:t>and</a:t>
            </a:r>
            <a:r>
              <a:rPr lang="en-US" sz="2800" b="1" dirty="0" smtClean="0"/>
              <a:t> Fr</a:t>
            </a:r>
            <a:r>
              <a:rPr lang="en-US" sz="2800" dirty="0" smtClean="0"/>
              <a:t>. that his </a:t>
            </a:r>
            <a:r>
              <a:rPr lang="en-US" sz="2800" b="1" dirty="0" smtClean="0"/>
              <a:t>claims</a:t>
            </a:r>
            <a:r>
              <a:rPr lang="en-US" sz="2800" dirty="0" smtClean="0"/>
              <a:t> on the </a:t>
            </a:r>
            <a:r>
              <a:rPr lang="en-US" sz="2800" b="1" dirty="0" smtClean="0"/>
              <a:t>Polish Corridor </a:t>
            </a:r>
            <a:r>
              <a:rPr lang="en-US" sz="2800" dirty="0" smtClean="0"/>
              <a:t>and</a:t>
            </a:r>
            <a:r>
              <a:rPr lang="en-US" sz="2800" b="1" dirty="0" smtClean="0"/>
              <a:t> Danzig </a:t>
            </a:r>
            <a:r>
              <a:rPr lang="en-US" sz="2800" dirty="0" smtClean="0"/>
              <a:t>were </a:t>
            </a:r>
            <a:r>
              <a:rPr lang="en-US" sz="2800" b="1" dirty="0" smtClean="0"/>
              <a:t>legitimate</a:t>
            </a:r>
            <a:r>
              <a:rPr lang="en-US" sz="2800" dirty="0" smtClean="0"/>
              <a:t>. </a:t>
            </a:r>
            <a:endParaRPr lang="en-CA" sz="2800" dirty="0" smtClean="0"/>
          </a:p>
          <a:p>
            <a:pPr eaLnBrk="1" hangingPunct="1"/>
            <a:endParaRPr lang="en-US" sz="2200" b="1" dirty="0" smtClean="0"/>
          </a:p>
          <a:p>
            <a:pPr eaLnBrk="1" hangingPunct="1"/>
            <a:endParaRPr lang="en-CA" sz="2200" dirty="0" smtClean="0"/>
          </a:p>
          <a:p>
            <a:pPr eaLnBrk="1" hangingPunct="1"/>
            <a:endParaRPr lang="en-CA" sz="2200" dirty="0" smtClean="0"/>
          </a:p>
        </p:txBody>
      </p:sp>
      <p:pic>
        <p:nvPicPr>
          <p:cNvPr id="81924" name="Picture 5" descr="solpa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0"/>
            <a:ext cx="1943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www2.bc.edu/~heineman/maps/Danz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6712053" cy="57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Invasion &amp; WWII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7239000" cy="374744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On Sept 1, 1939 Hitler invaded Poland</a:t>
            </a:r>
            <a:r>
              <a:rPr lang="en-US" sz="2800" dirty="0" smtClean="0"/>
              <a:t>, and the </a:t>
            </a:r>
            <a:r>
              <a:rPr lang="en-US" sz="2800" b="1" dirty="0" smtClean="0"/>
              <a:t>Russians did the same </a:t>
            </a:r>
            <a:r>
              <a:rPr lang="en-US" sz="2800" dirty="0" smtClean="0"/>
              <a:t>from the other direction. </a:t>
            </a:r>
            <a:endParaRPr lang="en-CA" sz="2800" dirty="0" smtClean="0"/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Hitler sent a </a:t>
            </a:r>
            <a:r>
              <a:rPr lang="en-CA" sz="2800" b="1" dirty="0" smtClean="0"/>
              <a:t>blitzkrieg against Poland and WWII began.</a:t>
            </a:r>
          </a:p>
          <a:p>
            <a:endParaRPr lang="en-CA" dirty="0"/>
          </a:p>
        </p:txBody>
      </p:sp>
      <p:pic>
        <p:nvPicPr>
          <p:cNvPr id="4" name="Picture 5" descr="solpa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0"/>
            <a:ext cx="1943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Nazis + Appeasement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4371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smtClean="0"/>
              <a:t>Appeasement</a:t>
            </a:r>
            <a:r>
              <a:rPr lang="en-CA" sz="2800" dirty="0" smtClean="0"/>
              <a:t>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An approach to foreign relations that attempts to maintain peace by making concessions to the aggressor so as to prevent the aggressor from going to war.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smtClean="0"/>
              <a:t>France and Britain.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>
              <a:solidFill>
                <a:schemeClr val="tx1">
                  <a:tint val="85000"/>
                </a:schemeClr>
              </a:solidFill>
            </a:endParaRPr>
          </a:p>
        </p:txBody>
      </p:sp>
      <p:pic>
        <p:nvPicPr>
          <p:cNvPr id="49156" name="Picture 4" descr="Chamberlain, (Arthur) Neville -- Media -- Encarta ® Onlin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948085"/>
          </a:xfrm>
        </p:spPr>
        <p:txBody>
          <a:bodyPr/>
          <a:lstStyle/>
          <a:p>
            <a:r>
              <a:rPr lang="en-CA" dirty="0" smtClean="0"/>
              <a:t>Appeasement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3890832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smtClean="0"/>
              <a:t>Key ideas of appeasement: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People are peace-loving.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Drastic peaceful revision of the status quo.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Hope </a:t>
            </a: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(then eventually fear).</a:t>
            </a:r>
            <a:endParaRPr lang="en-CA" sz="2800" dirty="0"/>
          </a:p>
        </p:txBody>
      </p:sp>
      <p:pic>
        <p:nvPicPr>
          <p:cNvPr id="4" name="Picture 4" descr="Chamberlain, (Arthur) Neville -- Media -- Encarta ® Onlin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527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Reasons for appeasement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429309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smtClean="0"/>
              <a:t>GB</a:t>
            </a:r>
            <a:r>
              <a:rPr lang="en-CA" sz="2800" dirty="0" smtClean="0"/>
              <a:t> = </a:t>
            </a:r>
            <a:r>
              <a:rPr lang="en-CA" sz="2800" b="1" dirty="0" smtClean="0"/>
              <a:t>revisionist school of thought </a:t>
            </a:r>
            <a:r>
              <a:rPr lang="en-CA" sz="2800" dirty="0" smtClean="0"/>
              <a:t>since they signing of the Versailles Treaty.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Do anything to </a:t>
            </a:r>
            <a:r>
              <a:rPr lang="en-CA" sz="2800" b="1" dirty="0" smtClean="0"/>
              <a:t>avoid</a:t>
            </a:r>
            <a:r>
              <a:rPr lang="en-CA" sz="2800" dirty="0" smtClean="0"/>
              <a:t> a repeat performance of WWI.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4" name="Picture 4" descr="Chamberlain, (Arthur) Neville -- Media -- Encarta ® Onlin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n-CA" dirty="0" smtClean="0"/>
              <a:t>Reasons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464496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British standpoint = a strengthened </a:t>
            </a:r>
            <a:r>
              <a:rPr lang="en-CA" sz="2800" b="1" dirty="0" smtClean="0"/>
              <a:t>Germany</a:t>
            </a:r>
            <a:r>
              <a:rPr lang="en-CA" sz="2800" dirty="0" smtClean="0"/>
              <a:t> was </a:t>
            </a:r>
            <a:r>
              <a:rPr lang="en-CA" sz="2800" b="1" dirty="0" smtClean="0"/>
              <a:t>good for Europe</a:t>
            </a:r>
            <a:r>
              <a:rPr lang="en-CA" sz="2800" dirty="0" smtClean="0"/>
              <a:t> for </a:t>
            </a:r>
            <a:r>
              <a:rPr lang="en-CA" sz="2800" b="1" dirty="0" smtClean="0"/>
              <a:t>trade purposes </a:t>
            </a:r>
            <a:r>
              <a:rPr lang="en-CA" sz="2800" dirty="0" smtClean="0"/>
              <a:t>and for </a:t>
            </a:r>
            <a:r>
              <a:rPr lang="en-CA" sz="2800" b="1" dirty="0" smtClean="0"/>
              <a:t>offsetting Russian and/or French influence.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The appeasers saw </a:t>
            </a:r>
            <a:r>
              <a:rPr lang="en-CA" sz="2800" b="1" dirty="0" smtClean="0"/>
              <a:t>Hitler </a:t>
            </a:r>
            <a:r>
              <a:rPr lang="en-CA" sz="2800" dirty="0" smtClean="0"/>
              <a:t>as a </a:t>
            </a:r>
            <a:r>
              <a:rPr lang="en-CA" sz="2800" b="1" dirty="0" smtClean="0"/>
              <a:t>block against communism </a:t>
            </a:r>
            <a:r>
              <a:rPr lang="en-CA" sz="2800" dirty="0" smtClean="0"/>
              <a:t>– they hated communism more than fascism.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/>
          </a:p>
          <a:p>
            <a:pPr>
              <a:defRPr/>
            </a:pPr>
            <a:r>
              <a:rPr lang="en-CA" sz="2800" dirty="0"/>
              <a:t>The </a:t>
            </a:r>
            <a:r>
              <a:rPr lang="en-CA" sz="2800" b="1" dirty="0"/>
              <a:t>Balance of Power </a:t>
            </a:r>
            <a:r>
              <a:rPr lang="en-CA" sz="2800" dirty="0"/>
              <a:t>concept was not dead.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dirty="0" smtClean="0"/>
          </a:p>
        </p:txBody>
      </p:sp>
      <p:pic>
        <p:nvPicPr>
          <p:cNvPr id="4" name="Picture 4" descr="Chamberlain, (Arthur) Neville -- Media -- Encarta ® Onlin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1584</Words>
  <Application>Microsoft Office PowerPoint</Application>
  <PresentationFormat>On-screen Show (4:3)</PresentationFormat>
  <Paragraphs>229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Opulent</vt:lpstr>
      <vt:lpstr>Turmoil And Tragedy:  Steps to War</vt:lpstr>
      <vt:lpstr>Causes of WWII in Europe: Nazi Germany</vt:lpstr>
      <vt:lpstr>Causes of WWII in Europe: Nazi Germany</vt:lpstr>
      <vt:lpstr>Nazi Germany</vt:lpstr>
      <vt:lpstr>Nazi Germany</vt:lpstr>
      <vt:lpstr>The Nazis + Appeasement</vt:lpstr>
      <vt:lpstr>Appeasement</vt:lpstr>
      <vt:lpstr>Reasons for appeasement</vt:lpstr>
      <vt:lpstr>Reasons</vt:lpstr>
      <vt:lpstr>An Unstoppable aggressor</vt:lpstr>
      <vt:lpstr>The Rhineland crisis</vt:lpstr>
      <vt:lpstr>The Rhineland crisis</vt:lpstr>
      <vt:lpstr>A Convincing offer</vt:lpstr>
      <vt:lpstr>Ultimatums:  The Austrian Crisis</vt:lpstr>
      <vt:lpstr>The Austrian Crisis</vt:lpstr>
      <vt:lpstr>Annexation: the anschluss of Austria</vt:lpstr>
      <vt:lpstr>the anschluss of Austria</vt:lpstr>
      <vt:lpstr>Appeaser’s Reactions</vt:lpstr>
      <vt:lpstr>Reactions</vt:lpstr>
      <vt:lpstr>Summary + significance</vt:lpstr>
      <vt:lpstr>The Czechoslovakian  crisis</vt:lpstr>
      <vt:lpstr>The Czechoslovakian  crisis</vt:lpstr>
      <vt:lpstr>A Crisis in two stages</vt:lpstr>
      <vt:lpstr>A Crisis in two stages</vt:lpstr>
      <vt:lpstr>Prelude to The Munich Crisis</vt:lpstr>
      <vt:lpstr>The Munich Crisis</vt:lpstr>
      <vt:lpstr>responses</vt:lpstr>
      <vt:lpstr>responses</vt:lpstr>
      <vt:lpstr>Classic Appeasement</vt:lpstr>
      <vt:lpstr>Threat of the Occupation of Sudetenland</vt:lpstr>
      <vt:lpstr>The Munich Conference/Pact</vt:lpstr>
      <vt:lpstr>The Munich Conference + Munich Agreement/ Pact</vt:lpstr>
      <vt:lpstr>Chamberlain, Daladier, Hitler and Mussolini at the Munich Conference</vt:lpstr>
      <vt:lpstr>PowerPoint Presentation</vt:lpstr>
      <vt:lpstr>Waving a “Piece of paper” The “Peace for Our time” Speech</vt:lpstr>
      <vt:lpstr>Czechoslovakia: The Apex of Appeasement</vt:lpstr>
      <vt:lpstr>The Apex of Appeasement</vt:lpstr>
      <vt:lpstr>Hitler enters Sudetenland</vt:lpstr>
      <vt:lpstr>The Slovak state</vt:lpstr>
      <vt:lpstr>PowerPoint Presentation</vt:lpstr>
      <vt:lpstr>The Slovak state</vt:lpstr>
      <vt:lpstr>The end of  Czechoslovakia</vt:lpstr>
      <vt:lpstr>The end of  Czechoslovakia</vt:lpstr>
      <vt:lpstr>Summary + significance</vt:lpstr>
      <vt:lpstr>PowerPoint Presentation</vt:lpstr>
      <vt:lpstr>War over Poland: expanding guarantees</vt:lpstr>
      <vt:lpstr>Stalin approaches  the West</vt:lpstr>
      <vt:lpstr>Stalin rejected</vt:lpstr>
      <vt:lpstr>Stalin makes a deal  with the devil</vt:lpstr>
      <vt:lpstr>Beginning the  Invasion of Poland</vt:lpstr>
      <vt:lpstr>PowerPoint Presentation</vt:lpstr>
      <vt:lpstr>Invasion &amp; WWII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WWII in Europe: Nazi Germany</dc:title>
  <dc:creator>Mel</dc:creator>
  <cp:lastModifiedBy>Melanie E Scheuer</cp:lastModifiedBy>
  <cp:revision>31</cp:revision>
  <dcterms:created xsi:type="dcterms:W3CDTF">2011-03-17T03:03:31Z</dcterms:created>
  <dcterms:modified xsi:type="dcterms:W3CDTF">2012-04-11T16:31:15Z</dcterms:modified>
</cp:coreProperties>
</file>