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81" r:id="rId6"/>
    <p:sldId id="262" r:id="rId7"/>
    <p:sldId id="282" r:id="rId8"/>
    <p:sldId id="263" r:id="rId9"/>
    <p:sldId id="264" r:id="rId10"/>
    <p:sldId id="265" r:id="rId11"/>
    <p:sldId id="266" r:id="rId12"/>
    <p:sldId id="283" r:id="rId13"/>
    <p:sldId id="284" r:id="rId14"/>
    <p:sldId id="267" r:id="rId15"/>
    <p:sldId id="285" r:id="rId16"/>
    <p:sldId id="268" r:id="rId17"/>
    <p:sldId id="288" r:id="rId18"/>
    <p:sldId id="269" r:id="rId19"/>
    <p:sldId id="289" r:id="rId20"/>
    <p:sldId id="270" r:id="rId21"/>
    <p:sldId id="271" r:id="rId22"/>
    <p:sldId id="272" r:id="rId23"/>
    <p:sldId id="290" r:id="rId24"/>
    <p:sldId id="291" r:id="rId25"/>
    <p:sldId id="273" r:id="rId26"/>
    <p:sldId id="274" r:id="rId27"/>
    <p:sldId id="286" r:id="rId28"/>
    <p:sldId id="275" r:id="rId29"/>
    <p:sldId id="276" r:id="rId30"/>
    <p:sldId id="277" r:id="rId31"/>
    <p:sldId id="287" r:id="rId32"/>
    <p:sldId id="27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4885B1E-3A0D-41C6-A160-D06982345678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6046CB-7EDA-4060-A6E4-720CAA48768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85B1E-3A0D-41C6-A160-D06982345678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046CB-7EDA-4060-A6E4-720CAA48768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4885B1E-3A0D-41C6-A160-D06982345678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6046CB-7EDA-4060-A6E4-720CAA48768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85B1E-3A0D-41C6-A160-D06982345678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046CB-7EDA-4060-A6E4-720CAA48768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885B1E-3A0D-41C6-A160-D06982345678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96046CB-7EDA-4060-A6E4-720CAA48768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85B1E-3A0D-41C6-A160-D06982345678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046CB-7EDA-4060-A6E4-720CAA48768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85B1E-3A0D-41C6-A160-D06982345678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046CB-7EDA-4060-A6E4-720CAA48768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85B1E-3A0D-41C6-A160-D06982345678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046CB-7EDA-4060-A6E4-720CAA48768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885B1E-3A0D-41C6-A160-D06982345678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046CB-7EDA-4060-A6E4-720CAA48768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85B1E-3A0D-41C6-A160-D06982345678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046CB-7EDA-4060-A6E4-720CAA48768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85B1E-3A0D-41C6-A160-D06982345678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046CB-7EDA-4060-A6E4-720CAA48768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4885B1E-3A0D-41C6-A160-D06982345678}" type="datetimeFigureOut">
              <a:rPr lang="en-CA" smtClean="0"/>
              <a:pPr/>
              <a:t>04/04/2012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6046CB-7EDA-4060-A6E4-720CAA48768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9/9e/Flag_of_Japan.sv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9/9f/Bundesarchiv_Bild_183-U1002-502,_Japanisch-Chinesischer_Krieg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7/72/Nanking_bodies_1937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5/Nanjing_Massacre_rape_killed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cPfGwrzSYQ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en.wikipedia.org/wiki/File:Flag_of_the_United_States.sv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9/9e/Flag_of_Japan.sv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7/7c/USSArizona_PearlHarbor_2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7/7c/USSArizona_PearlHarbor_2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c/cb/Mukden_1931_japan_shenyang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a/a6/Anticominternpactsigning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a/a6/Anticominternpactsigning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800" dirty="0" smtClean="0"/>
              <a:t>Turmoil And Tragedy: </a:t>
            </a:r>
            <a:br>
              <a:rPr lang="en-CA" sz="4800" dirty="0" smtClean="0"/>
            </a:br>
            <a:r>
              <a:rPr lang="en-CA" sz="4800" dirty="0" smtClean="0"/>
              <a:t>Steps to War</a:t>
            </a:r>
            <a:endParaRPr lang="en-CA" sz="4800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CA" sz="2600" b="1" dirty="0" smtClean="0">
                <a:solidFill>
                  <a:srgbClr val="00B0F0"/>
                </a:solidFill>
              </a:rPr>
              <a:t>Aggressive Nationalism in Japan</a:t>
            </a:r>
          </a:p>
          <a:p>
            <a:pPr eaLnBrk="1" hangingPunct="1"/>
            <a:r>
              <a:rPr lang="en-CA" sz="2400" dirty="0" smtClean="0"/>
              <a:t>Spanish Civil War</a:t>
            </a:r>
          </a:p>
          <a:p>
            <a:pPr eaLnBrk="1" hangingPunct="1"/>
            <a:r>
              <a:rPr lang="en-CA" sz="2400" dirty="0" smtClean="0"/>
              <a:t>Appeasement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143000"/>
            <a:ext cx="70183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China in early 1900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8232"/>
            <a:ext cx="7239000" cy="4797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The period 1900-1939 was dominated by two factors: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sz="2800" b="1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800" b="1" dirty="0" smtClean="0">
                <a:solidFill>
                  <a:schemeClr val="tx1">
                    <a:tint val="85000"/>
                  </a:schemeClr>
                </a:solidFill>
              </a:rPr>
              <a:t>Japanese invasion.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sz="2800" b="1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800" b="1" dirty="0" smtClean="0">
                <a:solidFill>
                  <a:schemeClr val="tx1">
                    <a:tint val="85000"/>
                  </a:schemeClr>
                </a:solidFill>
              </a:rPr>
              <a:t>Civil War = </a:t>
            </a:r>
            <a:r>
              <a:rPr lang="en-US" sz="2800" dirty="0" smtClean="0"/>
              <a:t>Nationalists vs. the Communists.</a:t>
            </a:r>
            <a:endParaRPr lang="en-CA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pic>
        <p:nvPicPr>
          <p:cNvPr id="17410" name="Picture 2" descr="http://i.ebayimg.com/00/$(KGrHqV,!lEE1G!b+d)OBNdsi!WnmQ~~0_1.JPG?set_id=8800005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2756" y="0"/>
            <a:ext cx="2241244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China in early 1900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797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Before 1911: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sz="28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800" dirty="0" smtClean="0">
                <a:solidFill>
                  <a:schemeClr val="tx1">
                    <a:tint val="85000"/>
                  </a:schemeClr>
                </a:solidFill>
              </a:rPr>
              <a:t>Humiliation 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chemeClr val="tx1">
                    <a:tint val="85000"/>
                  </a:schemeClr>
                </a:solidFill>
              </a:rPr>
              <a:t> China was forced to concede territory and grant trade concession to Britain, France, Germany, Japan, Russia and the USA through the forced </a:t>
            </a:r>
            <a:r>
              <a:rPr lang="en-US" sz="2800" b="1" dirty="0" smtClean="0">
                <a:solidFill>
                  <a:schemeClr val="tx1">
                    <a:tint val="85000"/>
                  </a:schemeClr>
                </a:solidFill>
              </a:rPr>
              <a:t>Open Door Policy.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/>
          </a:p>
        </p:txBody>
      </p:sp>
      <p:pic>
        <p:nvPicPr>
          <p:cNvPr id="5" name="Picture 2" descr="http://i.ebayimg.com/00/$(KGrHqV,!lEE1G!b+d)OBNdsi!WnmQ~~0_1.JPG?set_id=8800005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2756" y="0"/>
            <a:ext cx="2241244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Dr. Sun </a:t>
            </a:r>
            <a:r>
              <a:rPr lang="en-CA" dirty="0" err="1" smtClean="0"/>
              <a:t>Yat-Sen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94116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b="1" dirty="0" smtClean="0"/>
          </a:p>
          <a:p>
            <a:pPr>
              <a:defRPr/>
            </a:pPr>
            <a:r>
              <a:rPr lang="en-US" sz="2800" b="1" dirty="0" smtClean="0"/>
              <a:t>Dr. Sun </a:t>
            </a:r>
            <a:r>
              <a:rPr lang="en-US" sz="2800" b="1" dirty="0" err="1" smtClean="0"/>
              <a:t>Yat</a:t>
            </a:r>
            <a:r>
              <a:rPr lang="en-US" sz="2800" b="1" dirty="0" smtClean="0"/>
              <a:t>-</a:t>
            </a:r>
            <a:r>
              <a:rPr lang="en-US" sz="2800" b="1" dirty="0" err="1" smtClean="0"/>
              <a:t>Sen</a:t>
            </a:r>
            <a:r>
              <a:rPr lang="en-US" sz="2800" dirty="0" smtClean="0"/>
              <a:t> led a mutiny of imperial troops, and the Emperor (of the Qing Dynasty) abdicated (1911).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Created the </a:t>
            </a:r>
            <a:r>
              <a:rPr lang="en-US" sz="2800" b="1" dirty="0" smtClean="0"/>
              <a:t>Kuomintang </a:t>
            </a:r>
            <a:r>
              <a:rPr lang="en-US" sz="2800" dirty="0" smtClean="0"/>
              <a:t>(KMT or </a:t>
            </a:r>
            <a:r>
              <a:rPr lang="en-CA" sz="2800" dirty="0" smtClean="0"/>
              <a:t>Chinese Nationalist Party = The Nationalists</a:t>
            </a:r>
            <a:r>
              <a:rPr lang="en-US" sz="2800" dirty="0" smtClean="0"/>
              <a:t>) = a new governing body.</a:t>
            </a:r>
            <a:endParaRPr lang="en-CA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4700" y="0"/>
            <a:ext cx="20193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7143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MAO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7239000" cy="4293096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Mao </a:t>
            </a:r>
            <a:r>
              <a:rPr lang="en-US" sz="2800" b="1" dirty="0" err="1" smtClean="0"/>
              <a:t>Tse-tung</a:t>
            </a:r>
            <a:r>
              <a:rPr lang="en-US" sz="2800" dirty="0" smtClean="0"/>
              <a:t> was a Communist.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Allowed into the Kuomintang to help fight off the Manchu and the foreigners.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Worked to </a:t>
            </a:r>
            <a:r>
              <a:rPr lang="en-US" sz="2800" b="1" dirty="0" smtClean="0"/>
              <a:t>control countryside </a:t>
            </a:r>
            <a:r>
              <a:rPr lang="en-US" sz="2800" dirty="0" smtClean="0"/>
              <a:t>in China.</a:t>
            </a:r>
            <a:endParaRPr lang="en-CA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13890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7143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CHANIG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7239000" cy="4149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err="1" smtClean="0"/>
              <a:t>Chanig</a:t>
            </a:r>
            <a:r>
              <a:rPr lang="en-US" sz="2800" b="1" dirty="0" smtClean="0"/>
              <a:t> Kai-shek</a:t>
            </a:r>
            <a:r>
              <a:rPr lang="en-US" sz="2800" dirty="0" smtClean="0"/>
              <a:t> took over the </a:t>
            </a:r>
            <a:r>
              <a:rPr lang="en-US" sz="2800" b="1" dirty="0" smtClean="0"/>
              <a:t>Kuomintang</a:t>
            </a:r>
            <a:r>
              <a:rPr lang="en-US" sz="2800" dirty="0" smtClean="0"/>
              <a:t> as general in 1925 after Sun </a:t>
            </a:r>
            <a:r>
              <a:rPr lang="en-US" sz="2800" dirty="0" err="1" smtClean="0"/>
              <a:t>Yat-Sen`s</a:t>
            </a:r>
            <a:r>
              <a:rPr lang="en-US" sz="2800" dirty="0" smtClean="0"/>
              <a:t> death.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Controlled the </a:t>
            </a:r>
            <a:r>
              <a:rPr lang="en-US" sz="2800" b="1" dirty="0" smtClean="0"/>
              <a:t>South of China</a:t>
            </a:r>
            <a:r>
              <a:rPr lang="en-US" sz="2800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/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15382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MAO + CHANIG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7239000" cy="403484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Led to the </a:t>
            </a:r>
            <a:r>
              <a:rPr lang="en-US" b="1" dirty="0" smtClean="0"/>
              <a:t>Long March </a:t>
            </a:r>
            <a:r>
              <a:rPr lang="en-US" dirty="0" smtClean="0"/>
              <a:t>of</a:t>
            </a:r>
            <a:r>
              <a:rPr lang="en-US" b="1" dirty="0" smtClean="0"/>
              <a:t> 1934:</a:t>
            </a:r>
            <a:r>
              <a:rPr lang="en-US" dirty="0" smtClean="0"/>
              <a:t> </a:t>
            </a:r>
          </a:p>
          <a:p>
            <a:pPr lvl="1">
              <a:defRPr/>
            </a:pPr>
            <a:endParaRPr lang="en-US" sz="2600" b="1" dirty="0" smtClean="0">
              <a:solidFill>
                <a:schemeClr val="tx1">
                  <a:tint val="85000"/>
                </a:schemeClr>
              </a:solidFill>
            </a:endParaRPr>
          </a:p>
          <a:p>
            <a:pPr lvl="1">
              <a:defRPr/>
            </a:pPr>
            <a:r>
              <a:rPr lang="en-US" sz="2600" b="1" dirty="0" smtClean="0">
                <a:solidFill>
                  <a:schemeClr val="tx1">
                    <a:tint val="85000"/>
                  </a:schemeClr>
                </a:solidFill>
              </a:rPr>
              <a:t>Mao</a:t>
            </a:r>
            <a:r>
              <a:rPr lang="en-US" sz="2600" dirty="0" smtClean="0">
                <a:solidFill>
                  <a:schemeClr val="tx1">
                    <a:tint val="85000"/>
                  </a:schemeClr>
                </a:solidFill>
              </a:rPr>
              <a:t> took his followers into the </a:t>
            </a:r>
            <a:r>
              <a:rPr lang="en-US" sz="2600" b="1" dirty="0" smtClean="0">
                <a:solidFill>
                  <a:schemeClr val="tx1">
                    <a:tint val="85000"/>
                  </a:schemeClr>
                </a:solidFill>
              </a:rPr>
              <a:t>countryside </a:t>
            </a:r>
            <a:r>
              <a:rPr lang="en-US" sz="2600" dirty="0" smtClean="0">
                <a:solidFill>
                  <a:schemeClr val="tx1">
                    <a:tint val="85000"/>
                  </a:schemeClr>
                </a:solidFill>
              </a:rPr>
              <a:t>to escape the Nationalists</a:t>
            </a:r>
            <a:r>
              <a:rPr lang="en-CA" sz="2600" dirty="0" smtClean="0">
                <a:solidFill>
                  <a:schemeClr val="tx1">
                    <a:tint val="85000"/>
                  </a:schemeClr>
                </a:solidFill>
              </a:rPr>
              <a:t>/</a:t>
            </a:r>
            <a:r>
              <a:rPr lang="en-US" sz="2600" dirty="0" smtClean="0">
                <a:solidFill>
                  <a:schemeClr val="tx1">
                    <a:tint val="85000"/>
                  </a:schemeClr>
                </a:solidFill>
              </a:rPr>
              <a:t>The </a:t>
            </a:r>
            <a:r>
              <a:rPr lang="en-US" sz="2600" dirty="0" smtClean="0"/>
              <a:t>Kuomintang</a:t>
            </a:r>
            <a:r>
              <a:rPr lang="en-US" sz="2600" dirty="0" smtClean="0">
                <a:solidFill>
                  <a:schemeClr val="tx1">
                    <a:tint val="85000"/>
                  </a:schemeClr>
                </a:solidFill>
              </a:rPr>
              <a:t>; they were attacked the entire way.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sz="2600" dirty="0" smtClean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MAO + CHANIG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7239000" cy="4322880"/>
          </a:xfrm>
        </p:spPr>
        <p:txBody>
          <a:bodyPr>
            <a:normAutofit/>
          </a:bodyPr>
          <a:lstStyle/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sz="26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600" dirty="0" smtClean="0">
                <a:solidFill>
                  <a:schemeClr val="tx1">
                    <a:tint val="85000"/>
                  </a:schemeClr>
                </a:solidFill>
              </a:rPr>
              <a:t>In Shensi, Mao would create a </a:t>
            </a:r>
            <a:r>
              <a:rPr lang="en-US" sz="2600" b="1" dirty="0" smtClean="0">
                <a:solidFill>
                  <a:schemeClr val="tx1">
                    <a:tint val="85000"/>
                  </a:schemeClr>
                </a:solidFill>
              </a:rPr>
              <a:t>model Communist society</a:t>
            </a:r>
            <a:r>
              <a:rPr lang="en-US" sz="2600" dirty="0" smtClean="0">
                <a:solidFill>
                  <a:schemeClr val="tx1">
                    <a:tint val="85000"/>
                  </a:schemeClr>
                </a:solidFill>
              </a:rPr>
              <a:t> to see if it would work.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None/>
              <a:defRPr/>
            </a:pPr>
            <a:endParaRPr lang="en-US" sz="26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600" dirty="0" smtClean="0">
                <a:solidFill>
                  <a:schemeClr val="tx1">
                    <a:tint val="85000"/>
                  </a:schemeClr>
                </a:solidFill>
              </a:rPr>
              <a:t>The </a:t>
            </a:r>
            <a:r>
              <a:rPr lang="en-US" sz="2600" b="1" dirty="0" smtClean="0">
                <a:solidFill>
                  <a:schemeClr val="tx1">
                    <a:tint val="85000"/>
                  </a:schemeClr>
                </a:solidFill>
              </a:rPr>
              <a:t>Chinese Civil War </a:t>
            </a:r>
            <a:r>
              <a:rPr lang="en-US" sz="2600" dirty="0" smtClean="0">
                <a:solidFill>
                  <a:schemeClr val="tx1">
                    <a:tint val="85000"/>
                  </a:schemeClr>
                </a:solidFill>
              </a:rPr>
              <a:t>would be put on hold with the Japanese invasion of 1937, where Mao would do most of the resistance fighting.</a:t>
            </a:r>
            <a:endParaRPr lang="en-CA" sz="2600" dirty="0" smtClean="0">
              <a:solidFill>
                <a:schemeClr val="tx1">
                  <a:tint val="85000"/>
                </a:schemeClr>
              </a:solidFill>
            </a:endParaRPr>
          </a:p>
          <a:p>
            <a:pPr>
              <a:defRPr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23731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Rape of Nanking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7239000" cy="458112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The </a:t>
            </a:r>
            <a:r>
              <a:rPr lang="en-CA" sz="2800" b="1" dirty="0" smtClean="0"/>
              <a:t>Nanking Massacre</a:t>
            </a:r>
            <a:r>
              <a:rPr lang="en-CA" sz="2800" dirty="0" smtClean="0"/>
              <a:t> or </a:t>
            </a:r>
            <a:r>
              <a:rPr lang="en-CA" sz="2800" b="1" dirty="0" smtClean="0"/>
              <a:t>Nanjing Massacre</a:t>
            </a:r>
            <a:r>
              <a:rPr lang="en-CA" sz="2800" dirty="0" smtClean="0"/>
              <a:t>, also known as the </a:t>
            </a:r>
            <a:r>
              <a:rPr lang="en-CA" sz="2800" b="1" dirty="0" smtClean="0"/>
              <a:t>Rape of Nanking</a:t>
            </a:r>
            <a:r>
              <a:rPr lang="en-CA" sz="2800" dirty="0" smtClean="0"/>
              <a:t>, was a six-week period following the Japanese capture of the city of Nanjing (Nanking), the former capital of Republic of China, on </a:t>
            </a:r>
            <a:r>
              <a:rPr lang="en-CA" sz="2800" b="1" dirty="0" smtClean="0"/>
              <a:t>December 13, 1937</a:t>
            </a:r>
            <a:r>
              <a:rPr lang="en-CA" sz="2800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Rape of Nanking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7239000" cy="44371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During this period, hundreds of thousands of civilians were murdered  and raped by soldiers of the Japanese Army.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4644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Causes in The Pacific: </a:t>
            </a:r>
            <a:br>
              <a:rPr lang="en-CA" dirty="0" smtClean="0"/>
            </a:br>
            <a:r>
              <a:rPr lang="en-CA" dirty="0" smtClean="0"/>
              <a:t>Japanese aggression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5013176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dirty="0" smtClean="0"/>
              <a:t>By the 1920s Japan the </a:t>
            </a:r>
            <a:r>
              <a:rPr lang="en-CA" b="1" dirty="0" smtClean="0"/>
              <a:t>most powerful industrial country in Asia</a:t>
            </a:r>
            <a:r>
              <a:rPr lang="en-CA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After WW I, a concerted effort towards democracy was hindered by the military.</a:t>
            </a: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</a:t>
            </a:r>
            <a:r>
              <a:rPr lang="en-US" b="1" dirty="0" smtClean="0"/>
              <a:t>Military </a:t>
            </a:r>
            <a:r>
              <a:rPr lang="en-US" dirty="0" smtClean="0"/>
              <a:t>had </a:t>
            </a:r>
            <a:r>
              <a:rPr lang="en-US" b="1" dirty="0" smtClean="0"/>
              <a:t>established firm control</a:t>
            </a:r>
            <a:r>
              <a:rPr lang="en-US" dirty="0" smtClean="0"/>
              <a:t> by </a:t>
            </a:r>
            <a:r>
              <a:rPr lang="en-US" b="1" dirty="0" smtClean="0"/>
              <a:t>1930</a:t>
            </a:r>
            <a:r>
              <a:rPr lang="en-US" dirty="0" smtClean="0"/>
              <a:t>.</a:t>
            </a: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/>
          </a:p>
        </p:txBody>
      </p:sp>
      <p:pic>
        <p:nvPicPr>
          <p:cNvPr id="5122" name="Picture 2" descr="File:Flag of Japa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3" y="0"/>
            <a:ext cx="2160587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Bundesarchiv Bild 183-U1002-502, Japanisch-Chinesischer Krie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714375"/>
            <a:ext cx="7620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Nanking bodies 193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071563"/>
            <a:ext cx="70294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28625"/>
            <a:ext cx="548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File:Nanjing Massacre rape kille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3571875"/>
            <a:ext cx="3810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Comfort Women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94116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Women from China, Korea, Philippines, Malaysia were taken prisoner / tricked / kidnapped and forced to become sex-slaves for the Japanese Imperial Army = </a:t>
            </a:r>
            <a:r>
              <a:rPr lang="en-CA" sz="2800" b="1" dirty="0" smtClean="0"/>
              <a:t>Comfort Women / Comfort Stations.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b="1" dirty="0"/>
          </a:p>
          <a:p>
            <a:pPr>
              <a:defRPr/>
            </a:pPr>
            <a:r>
              <a:rPr lang="en-CA" sz="2800" b="1" dirty="0">
                <a:hlinkClick r:id="rId2"/>
              </a:rPr>
              <a:t>http://</a:t>
            </a:r>
            <a:r>
              <a:rPr lang="en-CA" sz="2800" b="1" dirty="0" smtClean="0">
                <a:hlinkClick r:id="rId2"/>
              </a:rPr>
              <a:t>www.youtube.com/watch?v=wcPfGwrzSYQ</a:t>
            </a:r>
            <a:r>
              <a:rPr lang="en-CA" sz="2800" b="1" dirty="0" smtClean="0"/>
              <a:t> </a:t>
            </a:r>
            <a:r>
              <a:rPr lang="en-CA" sz="2800" dirty="0" smtClean="0"/>
              <a:t>(WW2 Comfort Women, 4:51)</a:t>
            </a:r>
          </a:p>
          <a:p>
            <a:pPr>
              <a:defRPr/>
            </a:pPr>
            <a:endParaRPr lang="en-CA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1643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reasparkling.files.wordpress.com/2007/05/kp1_070427056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431197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ancinema.net/photos/fullsizephoto1523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485282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2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Aggressive nationalism + Militarism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7239000" cy="458112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The same forces – </a:t>
            </a:r>
            <a:r>
              <a:rPr lang="en-CA" sz="2800" b="1" dirty="0" smtClean="0"/>
              <a:t>aggressive nationalism and militarism </a:t>
            </a:r>
            <a:r>
              <a:rPr lang="en-CA" sz="2800" dirty="0" smtClean="0"/>
              <a:t>- would push her towards a </a:t>
            </a:r>
            <a:r>
              <a:rPr lang="en-CA" sz="2800" b="1" dirty="0" smtClean="0"/>
              <a:t>war of conquest in Asia</a:t>
            </a:r>
            <a:r>
              <a:rPr lang="en-CA" sz="28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Japan was slowly taking over China  = </a:t>
            </a:r>
            <a:r>
              <a:rPr lang="en-CA" sz="2800" b="1" dirty="0" smtClean="0"/>
              <a:t>Chinese resistance </a:t>
            </a:r>
            <a:r>
              <a:rPr lang="en-CA" sz="2800" dirty="0" smtClean="0"/>
              <a:t>was formidable.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800" dirty="0" smtClean="0">
                <a:solidFill>
                  <a:schemeClr val="tx1">
                    <a:tint val="85000"/>
                  </a:schemeClr>
                </a:solidFill>
              </a:rPr>
              <a:t>The Chinese government received </a:t>
            </a:r>
            <a:r>
              <a:rPr lang="en-CA" sz="2800" b="1" dirty="0" smtClean="0">
                <a:solidFill>
                  <a:schemeClr val="tx1">
                    <a:tint val="85000"/>
                  </a:schemeClr>
                </a:solidFill>
              </a:rPr>
              <a:t>aid from the USA </a:t>
            </a:r>
            <a:r>
              <a:rPr lang="en-CA" sz="2800" dirty="0" smtClean="0">
                <a:solidFill>
                  <a:schemeClr val="tx1">
                    <a:tint val="85000"/>
                  </a:schemeClr>
                </a:solidFill>
              </a:rPr>
              <a:t>(supplies + money) justified via the Open Door Policy.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The “greater east Asian </a:t>
            </a:r>
            <a:br>
              <a:rPr lang="en-CA" dirty="0" smtClean="0"/>
            </a:br>
            <a:r>
              <a:rPr lang="en-CA" dirty="0" smtClean="0"/>
              <a:t>co-prosperity  sphere”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7239000" cy="43651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2800" dirty="0" smtClean="0"/>
              <a:t>The USA’s role in the war severely annoyed the Japanese.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July </a:t>
            </a:r>
            <a:r>
              <a:rPr lang="en-CA" sz="2800" dirty="0" smtClean="0"/>
              <a:t>1940, </a:t>
            </a:r>
            <a:r>
              <a:rPr lang="en-CA" sz="2800" dirty="0" smtClean="0"/>
              <a:t>Japan announced the formation of the “</a:t>
            </a:r>
            <a:r>
              <a:rPr lang="en-CA" sz="2800" b="1" dirty="0" smtClean="0"/>
              <a:t>Greater East Asian Co-Prosperity Sphere</a:t>
            </a:r>
            <a:r>
              <a:rPr lang="en-CA" sz="2800" dirty="0" smtClean="0"/>
              <a:t>,” and invited the other countries of South-East Asia to join her.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The “greater east Asian </a:t>
            </a:r>
            <a:br>
              <a:rPr lang="en-CA" dirty="0" smtClean="0"/>
            </a:br>
            <a:r>
              <a:rPr lang="en-CA" dirty="0" smtClean="0"/>
              <a:t>co-prosperity  sphere”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79715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The </a:t>
            </a:r>
            <a:r>
              <a:rPr lang="en-CA" sz="2800" b="1" dirty="0" smtClean="0"/>
              <a:t>Dutch East </a:t>
            </a:r>
            <a:r>
              <a:rPr lang="en-CA" sz="2800" b="1" dirty="0" smtClean="0"/>
              <a:t>Indies (Indonesia) </a:t>
            </a:r>
            <a:r>
              <a:rPr lang="en-CA" sz="2800" b="1" dirty="0" smtClean="0"/>
              <a:t>refused </a:t>
            </a:r>
            <a:r>
              <a:rPr lang="en-CA" sz="2800" dirty="0" smtClean="0"/>
              <a:t>to join = no oil given to Japan.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In 1941, </a:t>
            </a:r>
            <a:r>
              <a:rPr lang="en-CA" sz="2800" b="1" dirty="0" smtClean="0"/>
              <a:t>Vichy France </a:t>
            </a:r>
            <a:r>
              <a:rPr lang="en-CA" sz="2800" dirty="0" smtClean="0"/>
              <a:t>(Pro-Nazi regime in France from 1940-44) granted Japan with </a:t>
            </a:r>
            <a:r>
              <a:rPr lang="en-CA" sz="2800" b="1" dirty="0" smtClean="0"/>
              <a:t>special privileges </a:t>
            </a:r>
            <a:r>
              <a:rPr lang="en-CA" sz="2800" dirty="0" smtClean="0"/>
              <a:t>in southern Indochina (present day Cambodia, Laos, Vietnam, Burma + Thailand).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USA’s reaction to Japan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7239000" cy="48691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dirty="0" smtClean="0"/>
              <a:t>The USA took two rather stern actions: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sz="26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600" dirty="0" smtClean="0">
                <a:solidFill>
                  <a:schemeClr val="tx1">
                    <a:tint val="85000"/>
                  </a:schemeClr>
                </a:solidFill>
              </a:rPr>
              <a:t>She </a:t>
            </a:r>
            <a:r>
              <a:rPr lang="en-CA" sz="2600" b="1" dirty="0" smtClean="0">
                <a:solidFill>
                  <a:schemeClr val="tx1">
                    <a:tint val="85000"/>
                  </a:schemeClr>
                </a:solidFill>
              </a:rPr>
              <a:t>froze Japanese assets in America </a:t>
            </a:r>
            <a:r>
              <a:rPr lang="en-CA" sz="2600" dirty="0" smtClean="0">
                <a:solidFill>
                  <a:schemeClr val="tx1">
                    <a:tint val="85000"/>
                  </a:schemeClr>
                </a:solidFill>
              </a:rPr>
              <a:t>on July 26, 1941.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CA" sz="2600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CA" sz="2600" dirty="0" smtClean="0">
                <a:solidFill>
                  <a:schemeClr val="tx1">
                    <a:tint val="85000"/>
                  </a:schemeClr>
                </a:solidFill>
              </a:rPr>
              <a:t>On October 4, 1941 the USA </a:t>
            </a:r>
            <a:r>
              <a:rPr lang="en-CA" sz="2600" b="1" dirty="0" smtClean="0">
                <a:solidFill>
                  <a:schemeClr val="tx1">
                    <a:tint val="85000"/>
                  </a:schemeClr>
                </a:solidFill>
              </a:rPr>
              <a:t>cut off Japan’s oil supply</a:t>
            </a:r>
            <a:r>
              <a:rPr lang="en-CA" sz="2600" dirty="0" smtClean="0">
                <a:solidFill>
                  <a:schemeClr val="tx1">
                    <a:tint val="85000"/>
                  </a:schemeClr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dirty="0" smtClean="0"/>
              <a:t>Without oil Japan could not remain a major power.</a:t>
            </a:r>
          </a:p>
        </p:txBody>
      </p:sp>
      <p:pic>
        <p:nvPicPr>
          <p:cNvPr id="24580" name="Picture 2" descr="http://upload.wikimedia.org/wikipedia/commons/thumb/a/a4/Flag_of_the_United_States.svg/125px-Flag_of_the_United_States.svg.png">
            <a:hlinkClick r:id="rId2" tooltip="Flag of the United State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0"/>
            <a:ext cx="2044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The Pearl harbour plan</a:t>
            </a:r>
            <a:endParaRPr lang="en-CA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7239000" cy="4653136"/>
          </a:xfrm>
        </p:spPr>
        <p:txBody>
          <a:bodyPr/>
          <a:lstStyle/>
          <a:p>
            <a:pPr eaLnBrk="1" hangingPunct="1"/>
            <a:r>
              <a:rPr lang="en-CA" sz="2800" dirty="0" smtClean="0"/>
              <a:t>The commander-in-chief of the Japanese Imperial Navy, </a:t>
            </a:r>
            <a:r>
              <a:rPr lang="en-CA" sz="2800" b="1" dirty="0" smtClean="0"/>
              <a:t>Admiral Yamamoto</a:t>
            </a:r>
            <a:r>
              <a:rPr lang="en-CA" sz="2800" dirty="0" smtClean="0"/>
              <a:t>, drew up his </a:t>
            </a:r>
            <a:r>
              <a:rPr lang="en-CA" sz="2800" b="1" dirty="0" smtClean="0"/>
              <a:t>plan to attack Pearl Harbour.</a:t>
            </a:r>
          </a:p>
          <a:p>
            <a:pPr eaLnBrk="1" hangingPunct="1"/>
            <a:endParaRPr lang="en-CA" sz="2800" dirty="0" smtClean="0"/>
          </a:p>
          <a:p>
            <a:pPr eaLnBrk="1" hangingPunct="1"/>
            <a:r>
              <a:rPr lang="en-CA" sz="2800" dirty="0" smtClean="0"/>
              <a:t>The </a:t>
            </a:r>
            <a:r>
              <a:rPr lang="en-CA" sz="2800" b="1" dirty="0" smtClean="0"/>
              <a:t>American Navy </a:t>
            </a:r>
            <a:r>
              <a:rPr lang="en-CA" sz="2800" dirty="0" smtClean="0"/>
              <a:t>in the </a:t>
            </a:r>
            <a:r>
              <a:rPr lang="en-CA" sz="2800" b="1" dirty="0" smtClean="0"/>
              <a:t>Pacific</a:t>
            </a:r>
            <a:r>
              <a:rPr lang="en-CA" sz="2800" dirty="0" smtClean="0"/>
              <a:t> had to be </a:t>
            </a:r>
            <a:r>
              <a:rPr lang="en-CA" sz="2800" b="1" dirty="0" smtClean="0"/>
              <a:t>eliminated </a:t>
            </a:r>
            <a:r>
              <a:rPr lang="en-CA" sz="2800" dirty="0" smtClean="0"/>
              <a:t>in order for Japan to carry out the rest of her plan for Empire in the Pacific.</a:t>
            </a:r>
          </a:p>
          <a:p>
            <a:pPr eaLnBrk="1" hangingPunct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Japan in depression:</a:t>
            </a:r>
            <a:br>
              <a:rPr lang="en-CA" dirty="0" smtClean="0"/>
            </a:br>
            <a:r>
              <a:rPr lang="en-CA" dirty="0" smtClean="0"/>
              <a:t>First attempt to break out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7239000" cy="486916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dirty="0" smtClean="0"/>
              <a:t>Japan was </a:t>
            </a:r>
            <a:r>
              <a:rPr lang="en-CA" b="1" dirty="0" smtClean="0"/>
              <a:t>devastated by the Great Depression</a:t>
            </a:r>
            <a:r>
              <a:rPr lang="en-CA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dirty="0" smtClean="0"/>
              <a:t>Japan’s </a:t>
            </a:r>
            <a:r>
              <a:rPr lang="en-CA" b="1" dirty="0" smtClean="0"/>
              <a:t>first attempt to break out </a:t>
            </a:r>
            <a:r>
              <a:rPr lang="en-CA" dirty="0" smtClean="0"/>
              <a:t>of the </a:t>
            </a:r>
            <a:r>
              <a:rPr lang="en-CA" b="1" dirty="0" smtClean="0"/>
              <a:t>Depression</a:t>
            </a:r>
            <a:r>
              <a:rPr lang="en-CA" dirty="0" smtClean="0"/>
              <a:t> was in the </a:t>
            </a:r>
            <a:r>
              <a:rPr lang="en-CA" b="1" dirty="0" smtClean="0"/>
              <a:t>form of Keynesian economics.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dirty="0" smtClean="0"/>
              <a:t>The </a:t>
            </a:r>
            <a:r>
              <a:rPr lang="en-CA" b="1" dirty="0" smtClean="0"/>
              <a:t>Finance Minister, </a:t>
            </a:r>
            <a:r>
              <a:rPr lang="en-CA" b="1" dirty="0" err="1" smtClean="0"/>
              <a:t>Korekiyo</a:t>
            </a:r>
            <a:r>
              <a:rPr lang="en-CA" b="1" dirty="0" smtClean="0"/>
              <a:t> Takahashi</a:t>
            </a:r>
            <a:r>
              <a:rPr lang="en-CA" dirty="0" smtClean="0"/>
              <a:t>, practiced a policy of big spending to bring Japan out of the Depression.  </a:t>
            </a:r>
          </a:p>
        </p:txBody>
      </p:sp>
      <p:pic>
        <p:nvPicPr>
          <p:cNvPr id="4" name="Picture 2" descr="File:Flag of Japa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3" y="0"/>
            <a:ext cx="2160587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The USA enters the War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7239000" cy="4725144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The surprise attack on </a:t>
            </a:r>
            <a:r>
              <a:rPr lang="en-CA" sz="2800" b="1" dirty="0" smtClean="0"/>
              <a:t>Pearl Harbour, </a:t>
            </a:r>
            <a:r>
              <a:rPr lang="en-CA" sz="2800" dirty="0" smtClean="0"/>
              <a:t>Hawaii on </a:t>
            </a:r>
            <a:r>
              <a:rPr lang="en-CA" sz="2800" b="1" dirty="0" smtClean="0"/>
              <a:t>December 7</a:t>
            </a:r>
            <a:r>
              <a:rPr lang="en-CA" sz="2800" b="1" baseline="30000" dirty="0" smtClean="0"/>
              <a:t>th</a:t>
            </a:r>
            <a:r>
              <a:rPr lang="en-CA" sz="2800" b="1" dirty="0" smtClean="0"/>
              <a:t>, 1941</a:t>
            </a:r>
            <a:r>
              <a:rPr lang="en-CA" sz="2800" dirty="0" smtClean="0"/>
              <a:t>, had far reaching effects  = it woke up a sleeping giant.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Roosevelt gave his famous </a:t>
            </a:r>
            <a:r>
              <a:rPr lang="en-CA" sz="2800" b="1" dirty="0" smtClean="0"/>
              <a:t>“This is a Day of Infamy”</a:t>
            </a:r>
            <a:r>
              <a:rPr lang="en-CA" sz="2800" dirty="0" smtClean="0"/>
              <a:t> speech, and the </a:t>
            </a:r>
            <a:r>
              <a:rPr lang="en-CA" sz="2800" b="1" dirty="0" smtClean="0"/>
              <a:t>USA</a:t>
            </a:r>
            <a:r>
              <a:rPr lang="en-CA" sz="2800" dirty="0" smtClean="0"/>
              <a:t>, as well as </a:t>
            </a:r>
            <a:r>
              <a:rPr lang="en-CA" sz="2800" b="1" dirty="0" smtClean="0"/>
              <a:t>Britain</a:t>
            </a:r>
            <a:r>
              <a:rPr lang="en-CA" sz="2800" dirty="0" smtClean="0"/>
              <a:t>, </a:t>
            </a:r>
            <a:r>
              <a:rPr lang="en-CA" sz="2800" b="1" dirty="0" smtClean="0"/>
              <a:t>declared war on Japan</a:t>
            </a:r>
            <a:r>
              <a:rPr lang="en-CA" sz="28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/>
          </a:p>
        </p:txBody>
      </p:sp>
      <p:pic>
        <p:nvPicPr>
          <p:cNvPr id="26628" name="Picture 2" descr="File:USSArizona PearlHarbor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663" y="0"/>
            <a:ext cx="18113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The USA enters the War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52482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b="1" dirty="0" smtClean="0"/>
              <a:t>Germany decided to help Japan </a:t>
            </a:r>
            <a:r>
              <a:rPr lang="en-CA" sz="2800" dirty="0" smtClean="0"/>
              <a:t>by declaring war on the USA.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dirty="0" smtClean="0"/>
              <a:t>In this way the </a:t>
            </a:r>
            <a:r>
              <a:rPr lang="en-CA" sz="2800" b="1" dirty="0" smtClean="0"/>
              <a:t>Grand Alliance </a:t>
            </a:r>
            <a:r>
              <a:rPr lang="en-CA" sz="2800" dirty="0" smtClean="0"/>
              <a:t>that was going to fight the war for democracy was formed between the USA and Britain.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/>
          </a:p>
        </p:txBody>
      </p:sp>
      <p:pic>
        <p:nvPicPr>
          <p:cNvPr id="26628" name="Picture 2" descr="File:USSArizona PearlHarbor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663" y="0"/>
            <a:ext cx="18113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Japan in depression:</a:t>
            </a:r>
            <a:br>
              <a:rPr lang="en-CA" dirty="0" smtClean="0"/>
            </a:br>
            <a:r>
              <a:rPr lang="en-CA" dirty="0" smtClean="0"/>
              <a:t>second attempt to break out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7239000" cy="450912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Japan needed living space, raw materials and markets.</a:t>
            </a: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dirty="0" smtClean="0"/>
              <a:t>Japan’s </a:t>
            </a:r>
            <a:r>
              <a:rPr lang="en-CA" b="1" dirty="0" smtClean="0"/>
              <a:t>second attempt to break out</a:t>
            </a:r>
            <a:r>
              <a:rPr lang="en-CA" dirty="0" smtClean="0"/>
              <a:t> of the </a:t>
            </a:r>
            <a:r>
              <a:rPr lang="en-CA" b="1" dirty="0" smtClean="0"/>
              <a:t>Depression</a:t>
            </a:r>
            <a:r>
              <a:rPr lang="en-CA" dirty="0" smtClean="0"/>
              <a:t> was to </a:t>
            </a:r>
            <a:r>
              <a:rPr lang="en-CA" b="1" dirty="0" smtClean="0"/>
              <a:t>go on a war of conquest venture</a:t>
            </a:r>
            <a:r>
              <a:rPr lang="en-CA" dirty="0" smtClean="0"/>
              <a:t>: The </a:t>
            </a:r>
            <a:r>
              <a:rPr lang="en-CA" b="1" dirty="0" smtClean="0"/>
              <a:t>Manchurian Crisis</a:t>
            </a:r>
            <a:r>
              <a:rPr lang="en-CA" dirty="0" smtClean="0"/>
              <a:t>/Mukden Incident, 1931.</a:t>
            </a:r>
          </a:p>
        </p:txBody>
      </p:sp>
      <p:pic>
        <p:nvPicPr>
          <p:cNvPr id="9220" name="Picture 2" descr="File:Mukden 1931 japan shenya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0600" y="0"/>
            <a:ext cx="18034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The empire of the sun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797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dirty="0" smtClean="0"/>
              <a:t>After the Manchurian Crisis the </a:t>
            </a:r>
            <a:r>
              <a:rPr lang="en-CA" b="1" dirty="0" smtClean="0"/>
              <a:t>civilian government lost complete control of the military</a:t>
            </a:r>
            <a:r>
              <a:rPr lang="en-CA" dirty="0" smtClean="0"/>
              <a:t>.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military wanted to be </a:t>
            </a:r>
            <a:r>
              <a:rPr lang="en-US" b="1" dirty="0" smtClean="0"/>
              <a:t>imperialistic</a:t>
            </a:r>
            <a:r>
              <a:rPr lang="en-US" dirty="0" smtClean="0"/>
              <a:t>, so they </a:t>
            </a:r>
            <a:r>
              <a:rPr lang="en-US" sz="2600" dirty="0" smtClean="0"/>
              <a:t>took over several Northern provinces of China to be buffer zones against the USSR.</a:t>
            </a:r>
            <a:endParaRPr lang="en-CA" sz="2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The “New Order”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7239000" cy="4653136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/>
              <a:t>Three policies of the Japanese Military:</a:t>
            </a:r>
            <a:endParaRPr lang="en-CA" dirty="0" smtClean="0"/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Take over the islands of the Pacific Ocean for raw materials.</a:t>
            </a:r>
            <a:endParaRPr lang="en-CA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Strengthen Manchuria to protect against the USSR.</a:t>
            </a:r>
            <a:endParaRPr lang="en-CA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 smtClean="0">
                <a:solidFill>
                  <a:schemeClr val="tx1">
                    <a:tint val="85000"/>
                  </a:schemeClr>
                </a:solidFill>
              </a:rPr>
              <a:t>Take over China by controlling the river systems.</a:t>
            </a:r>
            <a:endParaRPr lang="en-CA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/>
          </a:p>
        </p:txBody>
      </p:sp>
      <p:pic>
        <p:nvPicPr>
          <p:cNvPr id="11268" name="Picture 2" descr="File:Anticominternpactsign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13" y="0"/>
            <a:ext cx="21351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The “New Order”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7239000" cy="45811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Japan signed the </a:t>
            </a:r>
            <a:r>
              <a:rPr lang="en-US" b="1" dirty="0" smtClean="0"/>
              <a:t>Anti-</a:t>
            </a:r>
            <a:r>
              <a:rPr lang="en-US" b="1" dirty="0" err="1" smtClean="0"/>
              <a:t>Comintern</a:t>
            </a:r>
            <a:r>
              <a:rPr lang="en-US" b="1" dirty="0" smtClean="0"/>
              <a:t> Pact</a:t>
            </a:r>
            <a:r>
              <a:rPr lang="en-US" dirty="0" smtClean="0"/>
              <a:t> with Nazi Germany in </a:t>
            </a:r>
            <a:r>
              <a:rPr lang="en-US" b="1" dirty="0" smtClean="0"/>
              <a:t>1936</a:t>
            </a:r>
            <a:r>
              <a:rPr lang="en-US" dirty="0" smtClean="0"/>
              <a:t> and </a:t>
            </a:r>
            <a:r>
              <a:rPr lang="en-CA" b="1" dirty="0" smtClean="0"/>
              <a:t>invaded </a:t>
            </a:r>
            <a:r>
              <a:rPr lang="en-CA" dirty="0" smtClean="0"/>
              <a:t>the </a:t>
            </a:r>
            <a:r>
              <a:rPr lang="en-CA" b="1" dirty="0" smtClean="0"/>
              <a:t>main part of China </a:t>
            </a:r>
            <a:r>
              <a:rPr lang="en-CA" dirty="0" smtClean="0"/>
              <a:t>(</a:t>
            </a:r>
            <a:r>
              <a:rPr lang="en-CA" b="1" dirty="0" smtClean="0"/>
              <a:t>1937</a:t>
            </a:r>
            <a:r>
              <a:rPr lang="en-CA" dirty="0" smtClean="0"/>
              <a:t>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dirty="0" smtClean="0"/>
              <a:t>They </a:t>
            </a:r>
            <a:r>
              <a:rPr lang="en-CA" b="1" dirty="0" smtClean="0"/>
              <a:t>declared a “New Order” </a:t>
            </a:r>
            <a:r>
              <a:rPr lang="en-CA" dirty="0" smtClean="0"/>
              <a:t>= promised a government for  the common people, but in fact, was simply the occupation of a foreign land.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/>
          </a:p>
        </p:txBody>
      </p:sp>
      <p:pic>
        <p:nvPicPr>
          <p:cNvPr id="11268" name="Picture 2" descr="File:Anticominternpactsign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13" y="0"/>
            <a:ext cx="21351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Non-involvement</a:t>
            </a:r>
            <a:endParaRPr lang="en-CA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7239000" cy="425149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Britain</a:t>
            </a:r>
            <a:r>
              <a:rPr lang="en-US" sz="2800" dirty="0" smtClean="0"/>
              <a:t> was still </a:t>
            </a:r>
            <a:r>
              <a:rPr lang="en-US" sz="2800" b="1" dirty="0" smtClean="0"/>
              <a:t>scared of war</a:t>
            </a:r>
            <a:r>
              <a:rPr lang="en-US" sz="2800" dirty="0" smtClean="0"/>
              <a:t>.</a:t>
            </a:r>
            <a:endParaRPr lang="en-CA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b="1" dirty="0" smtClean="0"/>
              <a:t>USA</a:t>
            </a:r>
            <a:r>
              <a:rPr lang="en-US" sz="2800" dirty="0" smtClean="0"/>
              <a:t> was </a:t>
            </a:r>
            <a:r>
              <a:rPr lang="en-US" sz="2800" b="1" dirty="0" smtClean="0"/>
              <a:t>isolationist</a:t>
            </a:r>
            <a:r>
              <a:rPr lang="en-US" sz="2800" dirty="0" smtClean="0"/>
              <a:t>.</a:t>
            </a:r>
            <a:endParaRPr lang="en-CA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Only the </a:t>
            </a:r>
            <a:r>
              <a:rPr lang="en-US" sz="2800" b="1" dirty="0" smtClean="0"/>
              <a:t>USSR</a:t>
            </a:r>
            <a:r>
              <a:rPr lang="en-US" sz="2800" dirty="0" smtClean="0"/>
              <a:t> was willing to </a:t>
            </a:r>
            <a:r>
              <a:rPr lang="en-US" sz="2800" b="1" dirty="0" smtClean="0"/>
              <a:t>fight</a:t>
            </a:r>
            <a:r>
              <a:rPr lang="en-US" sz="2800" dirty="0" smtClean="0"/>
              <a:t> to stop Japanese aggression </a:t>
            </a:r>
            <a:r>
              <a:rPr lang="en-US" sz="2800" b="1" dirty="0" smtClean="0"/>
              <a:t>along the boarders</a:t>
            </a:r>
            <a:r>
              <a:rPr lang="en-US" sz="2800" dirty="0" smtClean="0"/>
              <a:t>.</a:t>
            </a:r>
            <a:endParaRPr lang="en-CA" sz="2800" dirty="0" smtClean="0"/>
          </a:p>
          <a:p>
            <a:pPr eaLnBrk="1" hangingPunct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071563"/>
            <a:ext cx="70199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381</TotalTime>
  <Words>1021</Words>
  <Application>Microsoft Office PowerPoint</Application>
  <PresentationFormat>On-screen Show (4:3)</PresentationFormat>
  <Paragraphs>128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Opulent</vt:lpstr>
      <vt:lpstr>Turmoil And Tragedy:  Steps to War</vt:lpstr>
      <vt:lpstr>Causes in The Pacific:  Japanese aggression</vt:lpstr>
      <vt:lpstr>Japan in depression: First attempt to break out</vt:lpstr>
      <vt:lpstr>Japan in depression: second attempt to break out</vt:lpstr>
      <vt:lpstr>The empire of the sun</vt:lpstr>
      <vt:lpstr>The “New Order”</vt:lpstr>
      <vt:lpstr>The “New Order”</vt:lpstr>
      <vt:lpstr>Non-involvement</vt:lpstr>
      <vt:lpstr>PowerPoint Presentation</vt:lpstr>
      <vt:lpstr>PowerPoint Presentation</vt:lpstr>
      <vt:lpstr>China in early 1900</vt:lpstr>
      <vt:lpstr>China in early 1900</vt:lpstr>
      <vt:lpstr>Dr. Sun Yat-Sen</vt:lpstr>
      <vt:lpstr>MAO</vt:lpstr>
      <vt:lpstr>CHANIG</vt:lpstr>
      <vt:lpstr>MAO + CHANIG</vt:lpstr>
      <vt:lpstr>MAO + CHANIG</vt:lpstr>
      <vt:lpstr>The Rape of Nanking </vt:lpstr>
      <vt:lpstr>The Rape of Nanking </vt:lpstr>
      <vt:lpstr>PowerPoint Presentation</vt:lpstr>
      <vt:lpstr>PowerPoint Presentation</vt:lpstr>
      <vt:lpstr>PowerPoint Presentation</vt:lpstr>
      <vt:lpstr>Comfort Women </vt:lpstr>
      <vt:lpstr>PowerPoint Presentation</vt:lpstr>
      <vt:lpstr>Aggressive nationalism + Militarism</vt:lpstr>
      <vt:lpstr>The “greater east Asian  co-prosperity  sphere”</vt:lpstr>
      <vt:lpstr>The “greater east Asian  co-prosperity  sphere”</vt:lpstr>
      <vt:lpstr>USA’s reaction to Japan</vt:lpstr>
      <vt:lpstr>The Pearl harbour plan</vt:lpstr>
      <vt:lpstr>The USA enters the War</vt:lpstr>
      <vt:lpstr>The USA enters the War</vt:lpstr>
      <vt:lpstr>PowerPoint Presentation</vt:lpstr>
    </vt:vector>
  </TitlesOfParts>
  <Company>School District #36 (Surrey)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Turmoil AnD Tragedy:  Steps to War</dc:title>
  <dc:creator>scheuer_m</dc:creator>
  <cp:lastModifiedBy>Melanie E Scheuer</cp:lastModifiedBy>
  <cp:revision>27</cp:revision>
  <dcterms:created xsi:type="dcterms:W3CDTF">2011-03-16T18:09:03Z</dcterms:created>
  <dcterms:modified xsi:type="dcterms:W3CDTF">2012-04-04T21:21:16Z</dcterms:modified>
</cp:coreProperties>
</file>